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22" r:id="rId2"/>
    <p:sldId id="307" r:id="rId3"/>
    <p:sldId id="326" r:id="rId4"/>
    <p:sldId id="312" r:id="rId5"/>
    <p:sldId id="325" r:id="rId6"/>
    <p:sldId id="309" r:id="rId7"/>
    <p:sldId id="327" r:id="rId8"/>
    <p:sldId id="321" r:id="rId9"/>
    <p:sldId id="257" r:id="rId10"/>
    <p:sldId id="311" r:id="rId11"/>
    <p:sldId id="295" r:id="rId12"/>
    <p:sldId id="303" r:id="rId13"/>
    <p:sldId id="304" r:id="rId14"/>
    <p:sldId id="306" r:id="rId15"/>
    <p:sldId id="313" r:id="rId16"/>
    <p:sldId id="305" r:id="rId17"/>
    <p:sldId id="284" r:id="rId18"/>
    <p:sldId id="266" r:id="rId19"/>
    <p:sldId id="275" r:id="rId20"/>
    <p:sldId id="267" r:id="rId21"/>
    <p:sldId id="268" r:id="rId22"/>
    <p:sldId id="319" r:id="rId23"/>
    <p:sldId id="320" r:id="rId24"/>
    <p:sldId id="272" r:id="rId25"/>
    <p:sldId id="297" r:id="rId26"/>
    <p:sldId id="269" r:id="rId27"/>
    <p:sldId id="293" r:id="rId28"/>
    <p:sldId id="294" r:id="rId29"/>
    <p:sldId id="324" r:id="rId30"/>
    <p:sldId id="296" r:id="rId31"/>
    <p:sldId id="314" r:id="rId32"/>
    <p:sldId id="315" r:id="rId33"/>
    <p:sldId id="316" r:id="rId34"/>
    <p:sldId id="317" r:id="rId35"/>
    <p:sldId id="301" r:id="rId36"/>
    <p:sldId id="318" r:id="rId37"/>
    <p:sldId id="300" r:id="rId38"/>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6" autoAdjust="0"/>
    <p:restoredTop sz="94660"/>
  </p:normalViewPr>
  <p:slideViewPr>
    <p:cSldViewPr snapToGrid="0">
      <p:cViewPr varScale="1">
        <p:scale>
          <a:sx n="93" d="100"/>
          <a:sy n="93" d="100"/>
        </p:scale>
        <p:origin x="9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1738"/>
          </a:xfrm>
          <a:prstGeom prst="rect">
            <a:avLst/>
          </a:prstGeom>
        </p:spPr>
        <p:txBody>
          <a:bodyPr vert="horz" lIns="92825" tIns="46412" rIns="92825" bIns="46412" rtlCol="0"/>
          <a:lstStyle>
            <a:lvl1pPr algn="l">
              <a:defRPr sz="1200"/>
            </a:lvl1pPr>
          </a:lstStyle>
          <a:p>
            <a:endParaRPr lang="en-US"/>
          </a:p>
        </p:txBody>
      </p:sp>
      <p:sp>
        <p:nvSpPr>
          <p:cNvPr id="3" name="Date Placeholder 2"/>
          <p:cNvSpPr>
            <a:spLocks noGrp="1"/>
          </p:cNvSpPr>
          <p:nvPr>
            <p:ph type="dt" sz="quarter" idx="1"/>
          </p:nvPr>
        </p:nvSpPr>
        <p:spPr>
          <a:xfrm>
            <a:off x="5231639" y="0"/>
            <a:ext cx="4002299" cy="351738"/>
          </a:xfrm>
          <a:prstGeom prst="rect">
            <a:avLst/>
          </a:prstGeom>
        </p:spPr>
        <p:txBody>
          <a:bodyPr vert="horz" lIns="92825" tIns="46412" rIns="92825" bIns="46412" rtlCol="0"/>
          <a:lstStyle>
            <a:lvl1pPr algn="r">
              <a:defRPr sz="1200"/>
            </a:lvl1pPr>
          </a:lstStyle>
          <a:p>
            <a:fld id="{EDE3545D-DFC9-4C02-928E-E54A9081EBC0}" type="datetimeFigureOut">
              <a:rPr lang="en-US" smtClean="0"/>
              <a:t>10/15/2020</a:t>
            </a:fld>
            <a:endParaRPr lang="en-US"/>
          </a:p>
        </p:txBody>
      </p:sp>
      <p:sp>
        <p:nvSpPr>
          <p:cNvPr id="4" name="Footer Placeholder 3"/>
          <p:cNvSpPr>
            <a:spLocks noGrp="1"/>
          </p:cNvSpPr>
          <p:nvPr>
            <p:ph type="ftr" sz="quarter" idx="2"/>
          </p:nvPr>
        </p:nvSpPr>
        <p:spPr>
          <a:xfrm>
            <a:off x="0" y="6658664"/>
            <a:ext cx="4002299" cy="351737"/>
          </a:xfrm>
          <a:prstGeom prst="rect">
            <a:avLst/>
          </a:prstGeom>
        </p:spPr>
        <p:txBody>
          <a:bodyPr vert="horz" lIns="92825" tIns="46412" rIns="92825" bIns="46412"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7"/>
          </a:xfrm>
          <a:prstGeom prst="rect">
            <a:avLst/>
          </a:prstGeom>
        </p:spPr>
        <p:txBody>
          <a:bodyPr vert="horz" lIns="92825" tIns="46412" rIns="92825" bIns="46412" rtlCol="0" anchor="b"/>
          <a:lstStyle>
            <a:lvl1pPr algn="r">
              <a:defRPr sz="1200"/>
            </a:lvl1pPr>
          </a:lstStyle>
          <a:p>
            <a:fld id="{D5D2F07A-9120-4474-B450-BA5BD1C354F9}" type="slidenum">
              <a:rPr lang="en-US" smtClean="0"/>
              <a:t>‹#›</a:t>
            </a:fld>
            <a:endParaRPr lang="en-US"/>
          </a:p>
        </p:txBody>
      </p:sp>
    </p:spTree>
    <p:extLst>
      <p:ext uri="{BB962C8B-B14F-4D97-AF65-F5344CB8AC3E}">
        <p14:creationId xmlns:p14="http://schemas.microsoft.com/office/powerpoint/2010/main" val="330317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88"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2400" y="0"/>
            <a:ext cx="4002088" cy="350838"/>
          </a:xfrm>
          <a:prstGeom prst="rect">
            <a:avLst/>
          </a:prstGeom>
        </p:spPr>
        <p:txBody>
          <a:bodyPr vert="horz" lIns="91440" tIns="45720" rIns="91440" bIns="45720" rtlCol="0"/>
          <a:lstStyle>
            <a:lvl1pPr algn="r">
              <a:defRPr sz="1200"/>
            </a:lvl1pPr>
          </a:lstStyle>
          <a:p>
            <a:fld id="{A45ADDBD-72CE-4B77-8A25-64D3CF3BF6BC}" type="datetimeFigureOut">
              <a:rPr lang="en-US" smtClean="0"/>
              <a:t>10/15/2020</a:t>
            </a:fld>
            <a:endParaRPr lang="en-US"/>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925" y="3373438"/>
            <a:ext cx="7388225" cy="27606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9563"/>
            <a:ext cx="4002088"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2400" y="6659563"/>
            <a:ext cx="4002088" cy="350837"/>
          </a:xfrm>
          <a:prstGeom prst="rect">
            <a:avLst/>
          </a:prstGeom>
        </p:spPr>
        <p:txBody>
          <a:bodyPr vert="horz" lIns="91440" tIns="45720" rIns="91440" bIns="45720" rtlCol="0" anchor="b"/>
          <a:lstStyle>
            <a:lvl1pPr algn="r">
              <a:defRPr sz="1200"/>
            </a:lvl1pPr>
          </a:lstStyle>
          <a:p>
            <a:fld id="{CEEEC8F7-CBAF-420B-9A02-35C844C82AAA}" type="slidenum">
              <a:rPr lang="en-US" smtClean="0"/>
              <a:t>‹#›</a:t>
            </a:fld>
            <a:endParaRPr lang="en-US"/>
          </a:p>
        </p:txBody>
      </p:sp>
    </p:spTree>
    <p:extLst>
      <p:ext uri="{BB962C8B-B14F-4D97-AF65-F5344CB8AC3E}">
        <p14:creationId xmlns:p14="http://schemas.microsoft.com/office/powerpoint/2010/main" val="258322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C8F7-CBAF-420B-9A02-35C844C82AAA}" type="slidenum">
              <a:rPr lang="en-US" smtClean="0"/>
              <a:t>34</a:t>
            </a:fld>
            <a:endParaRPr lang="en-US"/>
          </a:p>
        </p:txBody>
      </p:sp>
    </p:spTree>
    <p:extLst>
      <p:ext uri="{BB962C8B-B14F-4D97-AF65-F5344CB8AC3E}">
        <p14:creationId xmlns:p14="http://schemas.microsoft.com/office/powerpoint/2010/main" val="4623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6F4027-CFE8-4F54-8432-CBE0A54DAD00}"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210236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69A73-989D-4E18-89B8-974804060A7F}"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175573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8DD8D-BDC0-4106-8630-3905C5707830}"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282371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7BC06-A905-4B7D-8D45-C191DA632D90}"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98235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210F1A-CE55-4E5C-B57C-D04054979E96}" type="datetime1">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15398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56F9F-037D-45DD-8F5A-BE7DEFFF9D98}"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405540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46D453-9F41-4CC5-8202-B96203C7389A}" type="datetime1">
              <a:rPr lang="en-US" smtClean="0"/>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3458536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D7BCD6-36E3-4FF9-B882-1F6D621D7CDE}" type="datetime1">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72710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90BF3-BF68-4D01-A3D1-352126A6A061}" type="datetime1">
              <a:rPr lang="en-US" smtClean="0"/>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232685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E4472-7181-4CA2-B283-0555761130EC}"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63335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48B41-D9BC-4D50-82D6-8778A74034D7}" type="datetime1">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527BB-AF70-45DC-91B4-8592D654169B}" type="slidenum">
              <a:rPr lang="en-US" smtClean="0"/>
              <a:t>‹#›</a:t>
            </a:fld>
            <a:endParaRPr lang="en-US"/>
          </a:p>
        </p:txBody>
      </p:sp>
    </p:spTree>
    <p:extLst>
      <p:ext uri="{BB962C8B-B14F-4D97-AF65-F5344CB8AC3E}">
        <p14:creationId xmlns:p14="http://schemas.microsoft.com/office/powerpoint/2010/main" val="13894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D93FF-34D0-4807-AD5E-09E20458F729}" type="datetime1">
              <a:rPr lang="en-US" smtClean="0"/>
              <a:t>10/15/2020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527BB-AF70-45DC-91B4-8592D654169B}" type="slidenum">
              <a:rPr lang="en-US" smtClean="0"/>
              <a:t>‹#›</a:t>
            </a:fld>
            <a:endParaRPr lang="en-US"/>
          </a:p>
        </p:txBody>
      </p:sp>
    </p:spTree>
    <p:extLst>
      <p:ext uri="{BB962C8B-B14F-4D97-AF65-F5344CB8AC3E}">
        <p14:creationId xmlns:p14="http://schemas.microsoft.com/office/powerpoint/2010/main" val="2596659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8" Type="http://schemas.openxmlformats.org/officeDocument/2006/relationships/image" Target="../media/image14.jpg"/><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5.png"/><Relationship Id="rId5" Type="http://schemas.microsoft.com/office/2007/relationships/media" Target="../media/media6.WAV"/><Relationship Id="rId10" Type="http://schemas.openxmlformats.org/officeDocument/2006/relationships/image" Target="../media/image16.jpg"/><Relationship Id="rId4" Type="http://schemas.openxmlformats.org/officeDocument/2006/relationships/audio" Target="../media/media5.WAV"/><Relationship Id="rId9"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media" Target="../media/media4.WAV"/><Relationship Id="rId7" Type="http://schemas.openxmlformats.org/officeDocument/2006/relationships/image" Target="../media/image17.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jpg"/><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slideLayout" Target="../slideLayouts/slideLayout2.xml"/><Relationship Id="rId18" Type="http://schemas.openxmlformats.org/officeDocument/2006/relationships/image" Target="../media/image22.jpg"/><Relationship Id="rId3" Type="http://schemas.microsoft.com/office/2007/relationships/media" Target="../media/media8.WAV"/><Relationship Id="rId7" Type="http://schemas.microsoft.com/office/2007/relationships/media" Target="../media/media10.WAV"/><Relationship Id="rId12" Type="http://schemas.openxmlformats.org/officeDocument/2006/relationships/audio" Target="../media/media12.WAV"/><Relationship Id="rId17" Type="http://schemas.openxmlformats.org/officeDocument/2006/relationships/image" Target="../media/image21.jpg"/><Relationship Id="rId2" Type="http://schemas.openxmlformats.org/officeDocument/2006/relationships/audio" Target="../media/media7.WAV"/><Relationship Id="rId16" Type="http://schemas.openxmlformats.org/officeDocument/2006/relationships/image" Target="../media/image20.jpg"/><Relationship Id="rId20" Type="http://schemas.openxmlformats.org/officeDocument/2006/relationships/image" Target="../media/image5.png"/><Relationship Id="rId1" Type="http://schemas.microsoft.com/office/2007/relationships/media" Target="../media/media7.WAV"/><Relationship Id="rId6" Type="http://schemas.openxmlformats.org/officeDocument/2006/relationships/audio" Target="../media/media9.WAV"/><Relationship Id="rId11" Type="http://schemas.microsoft.com/office/2007/relationships/media" Target="../media/media12.WAV"/><Relationship Id="rId5" Type="http://schemas.microsoft.com/office/2007/relationships/media" Target="../media/media9.WAV"/><Relationship Id="rId15" Type="http://schemas.openxmlformats.org/officeDocument/2006/relationships/image" Target="../media/image19.jpg"/><Relationship Id="rId10" Type="http://schemas.openxmlformats.org/officeDocument/2006/relationships/audio" Target="../media/media11.WAV"/><Relationship Id="rId19" Type="http://schemas.openxmlformats.org/officeDocument/2006/relationships/image" Target="../media/image23.jpg"/><Relationship Id="rId4" Type="http://schemas.openxmlformats.org/officeDocument/2006/relationships/audio" Target="../media/media8.WAV"/><Relationship Id="rId9" Type="http://schemas.microsoft.com/office/2007/relationships/media" Target="../media/media11.WAV"/><Relationship Id="rId1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media" Target="../media/media14.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15.WAV"/><Relationship Id="rId11" Type="http://schemas.openxmlformats.org/officeDocument/2006/relationships/image" Target="../media/image5.png"/><Relationship Id="rId5" Type="http://schemas.microsoft.com/office/2007/relationships/media" Target="../media/media15.WAV"/><Relationship Id="rId10" Type="http://schemas.openxmlformats.org/officeDocument/2006/relationships/image" Target="../media/image26.jpg"/><Relationship Id="rId4" Type="http://schemas.openxmlformats.org/officeDocument/2006/relationships/audio" Target="../media/media14.WAV"/><Relationship Id="rId9"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jpeg"/><Relationship Id="rId4" Type="http://schemas.openxmlformats.org/officeDocument/2006/relationships/audio" Target="../media/media2.mp3"/><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2207" y="1122363"/>
            <a:ext cx="10582381" cy="1769924"/>
          </a:xfrm>
        </p:spPr>
        <p:txBody>
          <a:bodyPr>
            <a:normAutofit/>
          </a:bodyPr>
          <a:lstStyle/>
          <a:p>
            <a:r>
              <a:rPr lang="en-US" sz="4800" dirty="0" smtClean="0"/>
              <a:t>Recent progress with  Headphones and Concert Hall Acoustics</a:t>
            </a:r>
            <a:endParaRPr lang="en-US" sz="4800" dirty="0"/>
          </a:p>
        </p:txBody>
      </p:sp>
      <p:sp>
        <p:nvSpPr>
          <p:cNvPr id="3" name="Subtitle 2"/>
          <p:cNvSpPr>
            <a:spLocks noGrp="1"/>
          </p:cNvSpPr>
          <p:nvPr>
            <p:ph type="subTitle" idx="1"/>
          </p:nvPr>
        </p:nvSpPr>
        <p:spPr/>
        <p:txBody>
          <a:bodyPr>
            <a:normAutofit/>
          </a:bodyPr>
          <a:lstStyle/>
          <a:p>
            <a:r>
              <a:rPr lang="en-US" sz="3600" dirty="0" smtClean="0"/>
              <a:t>David Griesinger</a:t>
            </a:r>
          </a:p>
          <a:p>
            <a:r>
              <a:rPr lang="en-US" sz="3600" dirty="0" smtClean="0"/>
              <a:t>www.davidgriesinger.com</a:t>
            </a:r>
            <a:endParaRPr lang="en-US" sz="3600" dirty="0"/>
          </a:p>
        </p:txBody>
      </p:sp>
      <p:sp>
        <p:nvSpPr>
          <p:cNvPr id="4" name="Slide Number Placeholder 3"/>
          <p:cNvSpPr>
            <a:spLocks noGrp="1"/>
          </p:cNvSpPr>
          <p:nvPr>
            <p:ph type="sldNum" sz="quarter" idx="12"/>
          </p:nvPr>
        </p:nvSpPr>
        <p:spPr/>
        <p:txBody>
          <a:bodyPr/>
          <a:lstStyle/>
          <a:p>
            <a:fld id="{AD4527BB-AF70-45DC-91B4-8592D654169B}" type="slidenum">
              <a:rPr lang="en-US" smtClean="0"/>
              <a:t>1</a:t>
            </a:fld>
            <a:endParaRPr lang="en-US"/>
          </a:p>
        </p:txBody>
      </p:sp>
    </p:spTree>
    <p:extLst>
      <p:ext uri="{BB962C8B-B14F-4D97-AF65-F5344CB8AC3E}">
        <p14:creationId xmlns:p14="http://schemas.microsoft.com/office/powerpoint/2010/main" val="4564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97" y="402195"/>
            <a:ext cx="10515600" cy="1325563"/>
          </a:xfrm>
        </p:spPr>
        <p:txBody>
          <a:bodyPr>
            <a:noAutofit/>
          </a:bodyPr>
          <a:lstStyle/>
          <a:p>
            <a:pPr algn="ctr"/>
            <a:r>
              <a:rPr lang="en-US" sz="2800" dirty="0">
                <a:latin typeface="+mn-lt"/>
              </a:rPr>
              <a:t>We have developed apps that use </a:t>
            </a:r>
            <a:r>
              <a:rPr lang="en-US" sz="2800" dirty="0" smtClean="0">
                <a:latin typeface="+mn-lt"/>
              </a:rPr>
              <a:t>a simple listening test  to match the spectra </a:t>
            </a:r>
            <a:r>
              <a:rPr lang="en-US" sz="2800" dirty="0">
                <a:latin typeface="+mn-lt"/>
              </a:rPr>
              <a:t>at the eardrum from pair of headphones to the </a:t>
            </a:r>
            <a:r>
              <a:rPr lang="en-US" sz="2800" dirty="0" smtClean="0">
                <a:latin typeface="+mn-lt"/>
              </a:rPr>
              <a:t>spectra at the eardrums from </a:t>
            </a:r>
            <a:r>
              <a:rPr lang="en-US" sz="2800" dirty="0">
                <a:latin typeface="+mn-lt"/>
              </a:rPr>
              <a:t>a frontal loudspeaker. </a:t>
            </a:r>
          </a:p>
        </p:txBody>
      </p:sp>
      <p:sp>
        <p:nvSpPr>
          <p:cNvPr id="3" name="Content Placeholder 2"/>
          <p:cNvSpPr>
            <a:spLocks noGrp="1"/>
          </p:cNvSpPr>
          <p:nvPr>
            <p:ph idx="1"/>
          </p:nvPr>
        </p:nvSpPr>
        <p:spPr/>
        <p:txBody>
          <a:bodyPr/>
          <a:lstStyle/>
          <a:p>
            <a:pPr lvl="2"/>
            <a:endParaRPr lang="en-US" sz="1600" dirty="0"/>
          </a:p>
          <a:p>
            <a:pPr marL="457200" lvl="1" indent="0" algn="ctr">
              <a:buNone/>
            </a:pPr>
            <a:r>
              <a:rPr lang="en-US" sz="2800" dirty="0" smtClean="0"/>
              <a:t>The </a:t>
            </a:r>
            <a:r>
              <a:rPr lang="en-US" sz="2800" dirty="0"/>
              <a:t>result is frontal localization without head-tracking, and accurate localization in the frontal plane.</a:t>
            </a:r>
          </a:p>
          <a:p>
            <a:pPr algn="ctr"/>
            <a:r>
              <a:rPr lang="en-US" dirty="0">
                <a:solidFill>
                  <a:srgbClr val="C00000"/>
                </a:solidFill>
              </a:rPr>
              <a:t>Playing binaural recordings after our </a:t>
            </a:r>
            <a:endParaRPr lang="en-US" dirty="0" smtClean="0">
              <a:solidFill>
                <a:srgbClr val="C00000"/>
              </a:solidFill>
            </a:endParaRPr>
          </a:p>
          <a:p>
            <a:pPr algn="ctr"/>
            <a:r>
              <a:rPr lang="en-US" dirty="0" smtClean="0">
                <a:solidFill>
                  <a:srgbClr val="C00000"/>
                </a:solidFill>
              </a:rPr>
              <a:t>equalization is </a:t>
            </a:r>
            <a:r>
              <a:rPr lang="en-US" dirty="0">
                <a:solidFill>
                  <a:srgbClr val="C00000"/>
                </a:solidFill>
              </a:rPr>
              <a:t>startlingly real.</a:t>
            </a:r>
          </a:p>
          <a:p>
            <a:endParaRPr lang="en-US" sz="2200" dirty="0"/>
          </a:p>
          <a:p>
            <a:r>
              <a:rPr lang="en-US" sz="2200" dirty="0"/>
              <a:t>In this talk we will </a:t>
            </a:r>
            <a:r>
              <a:rPr lang="en-US" sz="2200" dirty="0" smtClean="0"/>
              <a:t>show </a:t>
            </a:r>
            <a:r>
              <a:rPr lang="en-US" sz="2200" dirty="0"/>
              <a:t>why the spectrum at the eardrum is so important to our ability to localize sound, and why </a:t>
            </a:r>
            <a:r>
              <a:rPr lang="en-US" sz="2200" dirty="0" smtClean="0"/>
              <a:t>individual </a:t>
            </a:r>
            <a:r>
              <a:rPr lang="en-US" sz="2200" dirty="0"/>
              <a:t>headphone equalization </a:t>
            </a:r>
            <a:r>
              <a:rPr lang="en-US" sz="2200" dirty="0" smtClean="0"/>
              <a:t>at the eardrum makes </a:t>
            </a:r>
            <a:r>
              <a:rPr lang="en-US" sz="2200" dirty="0"/>
              <a:t>such an improvement to the sound. </a:t>
            </a:r>
          </a:p>
          <a:p>
            <a:pPr lvl="1"/>
            <a:endParaRPr lang="en-US" sz="1800" dirty="0"/>
          </a:p>
          <a:p>
            <a:pPr lvl="1"/>
            <a:r>
              <a:rPr lang="en-US" dirty="0"/>
              <a:t>We will also briefly describe a simple transaural system that can accomplish the same goal without individual equalization</a:t>
            </a:r>
          </a:p>
        </p:txBody>
      </p:sp>
      <p:sp>
        <p:nvSpPr>
          <p:cNvPr id="4" name="Slide Number Placeholder 3"/>
          <p:cNvSpPr>
            <a:spLocks noGrp="1"/>
          </p:cNvSpPr>
          <p:nvPr>
            <p:ph type="sldNum" sz="quarter" idx="12"/>
          </p:nvPr>
        </p:nvSpPr>
        <p:spPr/>
        <p:txBody>
          <a:bodyPr/>
          <a:lstStyle/>
          <a:p>
            <a:fld id="{AD4527BB-AF70-45DC-91B4-8592D654169B}" type="slidenum">
              <a:rPr lang="en-US" smtClean="0"/>
              <a:t>10</a:t>
            </a:fld>
            <a:endParaRPr lang="en-US"/>
          </a:p>
        </p:txBody>
      </p:sp>
    </p:spTree>
    <p:extLst>
      <p:ext uri="{BB962C8B-B14F-4D97-AF65-F5344CB8AC3E}">
        <p14:creationId xmlns:p14="http://schemas.microsoft.com/office/powerpoint/2010/main" val="775703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30" y="298229"/>
            <a:ext cx="10515600" cy="1157591"/>
          </a:xfrm>
        </p:spPr>
        <p:txBody>
          <a:bodyPr>
            <a:normAutofit/>
          </a:bodyPr>
          <a:lstStyle/>
          <a:p>
            <a:pPr algn="ctr"/>
            <a:r>
              <a:rPr lang="en-US" sz="3600" dirty="0" smtClean="0">
                <a:latin typeface="+mn-lt"/>
              </a:rPr>
              <a:t>The spectra at the eardrums are critical to sound localization</a:t>
            </a:r>
            <a:endParaRPr lang="en-US" sz="3600" dirty="0">
              <a:latin typeface="+mn-lt"/>
            </a:endParaRPr>
          </a:p>
        </p:txBody>
      </p:sp>
      <p:sp>
        <p:nvSpPr>
          <p:cNvPr id="3" name="Content Placeholder 2"/>
          <p:cNvSpPr>
            <a:spLocks noGrp="1"/>
          </p:cNvSpPr>
          <p:nvPr>
            <p:ph idx="1"/>
          </p:nvPr>
        </p:nvSpPr>
        <p:spPr>
          <a:xfrm>
            <a:off x="571501" y="1367657"/>
            <a:ext cx="10718258" cy="5156712"/>
          </a:xfrm>
        </p:spPr>
        <p:txBody>
          <a:bodyPr/>
          <a:lstStyle/>
          <a:p>
            <a:endParaRPr lang="en-US" sz="2400" dirty="0" smtClean="0"/>
          </a:p>
          <a:p>
            <a:r>
              <a:rPr lang="en-US" sz="2400" dirty="0" smtClean="0"/>
              <a:t>Our brains quickly compare the spectra at our eardrums to a stored data set that predicts almost instantly the direction of the source. </a:t>
            </a:r>
          </a:p>
          <a:p>
            <a:endParaRPr lang="en-US" sz="2400" dirty="0"/>
          </a:p>
          <a:p>
            <a:r>
              <a:rPr lang="en-US" sz="2400" dirty="0" smtClean="0"/>
              <a:t>The brain continually updates our directional data set by comparing detected spectra to visual and other localization </a:t>
            </a:r>
            <a:r>
              <a:rPr lang="en-US" sz="2400" dirty="0"/>
              <a:t>data</a:t>
            </a:r>
            <a:r>
              <a:rPr lang="en-US" sz="2400" dirty="0" smtClean="0"/>
              <a:t>.</a:t>
            </a:r>
          </a:p>
          <a:p>
            <a:endParaRPr lang="en-US" sz="2400" dirty="0" smtClean="0"/>
          </a:p>
          <a:p>
            <a:r>
              <a:rPr lang="en-US" sz="2400" dirty="0" smtClean="0"/>
              <a:t>Spectral differences due to source direction are almost always measured at the ear canal entrance, but this data is useless to an individual because the spectra at the eardrums is highly individual. </a:t>
            </a:r>
          </a:p>
          <a:p>
            <a:r>
              <a:rPr lang="en-US" dirty="0" smtClean="0">
                <a:solidFill>
                  <a:srgbClr val="C00000"/>
                </a:solidFill>
              </a:rPr>
              <a:t>Differences between individuals can be more than +-10dB between 1000 and 7000Hz.</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AD4527BB-AF70-45DC-91B4-8592D654169B}" type="slidenum">
              <a:rPr lang="en-US" smtClean="0"/>
              <a:t>11</a:t>
            </a:fld>
            <a:endParaRPr lang="en-US"/>
          </a:p>
        </p:txBody>
      </p:sp>
    </p:spTree>
    <p:extLst>
      <p:ext uri="{BB962C8B-B14F-4D97-AF65-F5344CB8AC3E}">
        <p14:creationId xmlns:p14="http://schemas.microsoft.com/office/powerpoint/2010/main" val="3361317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807473" y="218088"/>
            <a:ext cx="10558356" cy="1557759"/>
          </a:xfrm>
        </p:spPr>
        <p:txBody>
          <a:bodyPr>
            <a:noAutofit/>
          </a:bodyPr>
          <a:lstStyle/>
          <a:p>
            <a:pPr algn="ctr">
              <a:spcBef>
                <a:spcPct val="50000"/>
              </a:spcBef>
            </a:pPr>
            <a:r>
              <a:rPr lang="en-US" altLang="en-US" sz="2400" dirty="0" smtClean="0">
                <a:latin typeface="+mn-lt"/>
              </a:rPr>
              <a:t>When </a:t>
            </a:r>
            <a:r>
              <a:rPr lang="en-US" altLang="en-US" sz="2400" dirty="0">
                <a:latin typeface="+mn-lt"/>
              </a:rPr>
              <a:t>a sound is heard </a:t>
            </a:r>
            <a:r>
              <a:rPr lang="en-US" altLang="en-US" sz="2400" dirty="0" smtClean="0">
                <a:latin typeface="+mn-lt"/>
              </a:rPr>
              <a:t>ITD, ILD, and the  </a:t>
            </a:r>
            <a:r>
              <a:rPr lang="en-US" altLang="en-US" sz="2400" dirty="0">
                <a:latin typeface="+mn-lt"/>
              </a:rPr>
              <a:t>spectral features </a:t>
            </a:r>
            <a:r>
              <a:rPr lang="en-US" altLang="en-US" sz="2400" dirty="0" smtClean="0">
                <a:latin typeface="+mn-lt"/>
              </a:rPr>
              <a:t>are </a:t>
            </a:r>
            <a:r>
              <a:rPr lang="en-US" altLang="en-US" sz="2400" dirty="0">
                <a:latin typeface="+mn-lt"/>
              </a:rPr>
              <a:t>compared to </a:t>
            </a:r>
            <a:r>
              <a:rPr lang="en-US" altLang="en-US" sz="2400" dirty="0" smtClean="0">
                <a:latin typeface="+mn-lt"/>
              </a:rPr>
              <a:t>stored  data. </a:t>
            </a:r>
            <a:r>
              <a:rPr lang="en-US" altLang="en-US" sz="2400" dirty="0">
                <a:latin typeface="+mn-lt"/>
              </a:rPr>
              <a:t>T</a:t>
            </a:r>
            <a:r>
              <a:rPr lang="en-US" altLang="en-US" sz="2400" dirty="0" smtClean="0">
                <a:latin typeface="+mn-lt"/>
              </a:rPr>
              <a:t>he </a:t>
            </a:r>
            <a:r>
              <a:rPr lang="en-US" altLang="en-US" sz="2400" dirty="0">
                <a:latin typeface="+mn-lt"/>
              </a:rPr>
              <a:t>best match </a:t>
            </a:r>
            <a:r>
              <a:rPr lang="en-US" altLang="en-US" sz="2400" dirty="0" smtClean="0">
                <a:latin typeface="+mn-lt"/>
              </a:rPr>
              <a:t>predicts the sound direction. </a:t>
            </a:r>
            <a:br>
              <a:rPr lang="en-US" altLang="en-US" sz="2400" dirty="0" smtClean="0">
                <a:latin typeface="+mn-lt"/>
              </a:rPr>
            </a:br>
            <a:r>
              <a:rPr lang="en-US" altLang="en-US" sz="2400" dirty="0" smtClean="0">
                <a:latin typeface="+mn-lt"/>
              </a:rPr>
              <a:t/>
            </a:r>
            <a:br>
              <a:rPr lang="en-US" altLang="en-US" sz="2400" dirty="0" smtClean="0">
                <a:latin typeface="+mn-lt"/>
              </a:rPr>
            </a:br>
            <a:r>
              <a:rPr lang="en-US" altLang="en-US" sz="2400" dirty="0" smtClean="0">
                <a:solidFill>
                  <a:srgbClr val="C00000"/>
                </a:solidFill>
                <a:latin typeface="+mn-lt"/>
              </a:rPr>
              <a:t>We do not hear these spectral differences – the brain removes them once a direction is found.</a:t>
            </a:r>
            <a:endParaRPr lang="en-US" altLang="en-US" sz="2400" dirty="0">
              <a:solidFill>
                <a:srgbClr val="C00000"/>
              </a:solidFill>
              <a:latin typeface="+mn-lt"/>
            </a:endParaRPr>
          </a:p>
        </p:txBody>
      </p:sp>
      <p:pic>
        <p:nvPicPr>
          <p:cNvPr id="109572" name="Picture 4" descr="localization_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051" y="2102210"/>
            <a:ext cx="7910624" cy="444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527BB-AF70-45DC-91B4-8592D654169B}" type="slidenum">
              <a:rPr lang="en-US" smtClean="0"/>
              <a:t>12</a:t>
            </a:fld>
            <a:endParaRPr lang="en-US"/>
          </a:p>
        </p:txBody>
      </p:sp>
    </p:spTree>
    <p:extLst>
      <p:ext uri="{BB962C8B-B14F-4D97-AF65-F5344CB8AC3E}">
        <p14:creationId xmlns:p14="http://schemas.microsoft.com/office/powerpoint/2010/main" val="1559190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30926" y="199696"/>
            <a:ext cx="11172496" cy="1143000"/>
          </a:xfrm>
        </p:spPr>
        <p:txBody>
          <a:bodyPr>
            <a:noAutofit/>
          </a:bodyPr>
          <a:lstStyle/>
          <a:p>
            <a:pPr algn="ctr">
              <a:spcBef>
                <a:spcPct val="50000"/>
              </a:spcBef>
            </a:pPr>
            <a:r>
              <a:rPr lang="en-US" altLang="en-US" sz="2800" dirty="0" smtClean="0">
                <a:latin typeface="+mn-lt"/>
              </a:rPr>
              <a:t>With headphones the spectra are very different. </a:t>
            </a:r>
            <a:r>
              <a:rPr lang="en-US" altLang="en-US" sz="2800" dirty="0">
                <a:latin typeface="+mn-lt"/>
              </a:rPr>
              <a:t>N</a:t>
            </a:r>
            <a:r>
              <a:rPr lang="en-US" altLang="en-US" sz="2800" dirty="0" smtClean="0">
                <a:latin typeface="+mn-lt"/>
              </a:rPr>
              <a:t>o directional match is found. </a:t>
            </a:r>
            <a:r>
              <a:rPr lang="en-US" altLang="en-US" sz="2800" dirty="0">
                <a:latin typeface="+mn-lt"/>
              </a:rPr>
              <a:t>W</a:t>
            </a:r>
            <a:r>
              <a:rPr lang="en-US" altLang="en-US" sz="2800" dirty="0" smtClean="0">
                <a:latin typeface="+mn-lt"/>
              </a:rPr>
              <a:t>e hear sound inside our head. </a:t>
            </a:r>
            <a:endParaRPr lang="en-US" altLang="en-US" sz="2800" dirty="0">
              <a:latin typeface="+mn-lt"/>
            </a:endParaRPr>
          </a:p>
        </p:txBody>
      </p:sp>
      <p:sp>
        <p:nvSpPr>
          <p:cNvPr id="2" name="TextBox 1"/>
          <p:cNvSpPr txBox="1"/>
          <p:nvPr/>
        </p:nvSpPr>
        <p:spPr>
          <a:xfrm>
            <a:off x="819809" y="5314148"/>
            <a:ext cx="10121462" cy="1200329"/>
          </a:xfrm>
          <a:prstGeom prst="rect">
            <a:avLst/>
          </a:prstGeom>
          <a:noFill/>
        </p:spPr>
        <p:txBody>
          <a:bodyPr wrap="square" rtlCol="0">
            <a:spAutoFit/>
          </a:bodyPr>
          <a:lstStyle/>
          <a:p>
            <a:pPr algn="ctr"/>
            <a:r>
              <a:rPr lang="en-US" altLang="en-US" sz="2400" dirty="0" smtClean="0"/>
              <a:t>We </a:t>
            </a:r>
            <a:r>
              <a:rPr lang="en-US" altLang="en-US" sz="2400" dirty="0"/>
              <a:t>adapt to the unnatural timbre of headphones </a:t>
            </a:r>
            <a:r>
              <a:rPr lang="en-US" altLang="en-US" sz="2400" dirty="0" smtClean="0"/>
              <a:t>within </a:t>
            </a:r>
            <a:r>
              <a:rPr lang="en-US" altLang="en-US" sz="2400" dirty="0"/>
              <a:t>a </a:t>
            </a:r>
            <a:r>
              <a:rPr lang="en-US" altLang="en-US" sz="2400" dirty="0" smtClean="0"/>
              <a:t>minute or so through an </a:t>
            </a:r>
            <a:r>
              <a:rPr lang="en-US" altLang="en-US" sz="2400" dirty="0"/>
              <a:t>adaptive </a:t>
            </a:r>
            <a:r>
              <a:rPr lang="en-US" altLang="en-US" sz="2400" dirty="0" smtClean="0"/>
              <a:t>equalizer which </a:t>
            </a:r>
            <a:r>
              <a:rPr lang="en-US" altLang="en-US" sz="2400" dirty="0"/>
              <a:t>attempts to make all frequency bands equally audible</a:t>
            </a:r>
            <a:r>
              <a:rPr lang="en-US" altLang="en-US" sz="2400" dirty="0" smtClean="0"/>
              <a:t>. </a:t>
            </a:r>
            <a:r>
              <a:rPr lang="en-US" altLang="en-US" sz="2400" dirty="0">
                <a:solidFill>
                  <a:srgbClr val="C00000"/>
                </a:solidFill>
              </a:rPr>
              <a:t>But localization stays broken.</a:t>
            </a:r>
            <a:endParaRPr lang="en-US" sz="2400" dirty="0">
              <a:solidFill>
                <a:srgbClr val="C00000"/>
              </a:solidFill>
            </a:endParaRPr>
          </a:p>
        </p:txBody>
      </p:sp>
      <p:pic>
        <p:nvPicPr>
          <p:cNvPr id="5" name="Picture 4"/>
          <p:cNvPicPr>
            <a:picLocks noChangeAspect="1"/>
          </p:cNvPicPr>
          <p:nvPr/>
        </p:nvPicPr>
        <p:blipFill>
          <a:blip r:embed="rId2"/>
          <a:stretch>
            <a:fillRect/>
          </a:stretch>
        </p:blipFill>
        <p:spPr>
          <a:xfrm>
            <a:off x="1598826" y="1342696"/>
            <a:ext cx="8247619" cy="3961905"/>
          </a:xfrm>
          <a:prstGeom prst="rect">
            <a:avLst/>
          </a:prstGeom>
        </p:spPr>
      </p:pic>
      <p:sp>
        <p:nvSpPr>
          <p:cNvPr id="3" name="Slide Number Placeholder 2"/>
          <p:cNvSpPr>
            <a:spLocks noGrp="1"/>
          </p:cNvSpPr>
          <p:nvPr>
            <p:ph type="sldNum" sz="quarter" idx="12"/>
          </p:nvPr>
        </p:nvSpPr>
        <p:spPr/>
        <p:txBody>
          <a:bodyPr/>
          <a:lstStyle/>
          <a:p>
            <a:fld id="{AD4527BB-AF70-45DC-91B4-8592D654169B}" type="slidenum">
              <a:rPr lang="en-US" smtClean="0"/>
              <a:t>13</a:t>
            </a:fld>
            <a:endParaRPr lang="en-US"/>
          </a:p>
        </p:txBody>
      </p:sp>
    </p:spTree>
    <p:extLst>
      <p:ext uri="{BB962C8B-B14F-4D97-AF65-F5344CB8AC3E}">
        <p14:creationId xmlns:p14="http://schemas.microsoft.com/office/powerpoint/2010/main" val="1348082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853700" y="320750"/>
            <a:ext cx="10243595" cy="1143000"/>
          </a:xfrm>
        </p:spPr>
        <p:txBody>
          <a:bodyPr>
            <a:normAutofit/>
          </a:bodyPr>
          <a:lstStyle/>
          <a:p>
            <a:pPr algn="ctr"/>
            <a:r>
              <a:rPr lang="en-US" altLang="en-US" sz="2800" dirty="0" smtClean="0">
                <a:latin typeface="+mn-lt"/>
              </a:rPr>
              <a:t>If we move rapidly past a sound source we can hear the timbres that allow us to localize it. </a:t>
            </a:r>
            <a:endParaRPr lang="en-US" altLang="en-US" sz="2800" dirty="0">
              <a:latin typeface="+mn-lt"/>
            </a:endParaRPr>
          </a:p>
        </p:txBody>
      </p:sp>
      <p:sp>
        <p:nvSpPr>
          <p:cNvPr id="154627" name="Rectangle 3"/>
          <p:cNvSpPr>
            <a:spLocks noGrp="1" noChangeArrowheads="1"/>
          </p:cNvSpPr>
          <p:nvPr>
            <p:ph type="body" idx="1"/>
          </p:nvPr>
        </p:nvSpPr>
        <p:spPr>
          <a:xfrm>
            <a:off x="1003530" y="1734683"/>
            <a:ext cx="9718158" cy="4525963"/>
          </a:xfrm>
        </p:spPr>
        <p:txBody>
          <a:bodyPr/>
          <a:lstStyle/>
          <a:p>
            <a:pPr>
              <a:lnSpc>
                <a:spcPct val="90000"/>
              </a:lnSpc>
            </a:pPr>
            <a:r>
              <a:rPr lang="en-US" altLang="en-US" sz="2400" dirty="0" smtClean="0"/>
              <a:t>I once heard a gliding whistle when I walked at about 3 mph under an overhead </a:t>
            </a:r>
            <a:r>
              <a:rPr lang="en-US" altLang="en-US" sz="2400" dirty="0"/>
              <a:t>ventilator slot that emitted broadband noise.</a:t>
            </a:r>
          </a:p>
          <a:p>
            <a:pPr lvl="1">
              <a:lnSpc>
                <a:spcPct val="90000"/>
              </a:lnSpc>
            </a:pPr>
            <a:r>
              <a:rPr lang="en-US" altLang="en-US" dirty="0" smtClean="0"/>
              <a:t>This </a:t>
            </a:r>
            <a:r>
              <a:rPr lang="en-US" altLang="en-US" dirty="0"/>
              <a:t>is the uncorrected sound of the vertical </a:t>
            </a:r>
            <a:r>
              <a:rPr lang="en-US" altLang="en-US" dirty="0" smtClean="0"/>
              <a:t>HRTFs when they are not corrected.</a:t>
            </a:r>
            <a:endParaRPr lang="en-US" altLang="en-US" dirty="0"/>
          </a:p>
          <a:p>
            <a:pPr lvl="1">
              <a:lnSpc>
                <a:spcPct val="90000"/>
              </a:lnSpc>
            </a:pPr>
            <a:r>
              <a:rPr lang="en-US" altLang="en-US" dirty="0" smtClean="0"/>
              <a:t>But the sound </a:t>
            </a:r>
            <a:r>
              <a:rPr lang="en-US" altLang="en-US" dirty="0"/>
              <a:t>was correctly localized – even at </a:t>
            </a:r>
            <a:r>
              <a:rPr lang="en-US" altLang="en-US" dirty="0" smtClean="0"/>
              <a:t>higher </a:t>
            </a:r>
            <a:r>
              <a:rPr lang="en-US" altLang="en-US" dirty="0"/>
              <a:t>speeds</a:t>
            </a:r>
            <a:r>
              <a:rPr lang="en-US" altLang="en-US" dirty="0" smtClean="0"/>
              <a:t>.</a:t>
            </a:r>
          </a:p>
          <a:p>
            <a:pPr lvl="1">
              <a:lnSpc>
                <a:spcPct val="90000"/>
              </a:lnSpc>
            </a:pPr>
            <a:endParaRPr lang="en-US" altLang="en-US" dirty="0"/>
          </a:p>
          <a:p>
            <a:pPr>
              <a:lnSpc>
                <a:spcPct val="90000"/>
              </a:lnSpc>
            </a:pPr>
            <a:r>
              <a:rPr lang="en-US" altLang="en-US" sz="2400" dirty="0"/>
              <a:t>N</a:t>
            </a:r>
            <a:r>
              <a:rPr lang="en-US" altLang="en-US" sz="2400" dirty="0" smtClean="0"/>
              <a:t>o </a:t>
            </a:r>
            <a:r>
              <a:rPr lang="en-US" altLang="en-US" sz="2400" dirty="0"/>
              <a:t>timbre shift was perceived when walking slowly under the </a:t>
            </a:r>
            <a:r>
              <a:rPr lang="en-US" altLang="en-US" sz="2400" dirty="0" smtClean="0"/>
              <a:t>slot</a:t>
            </a:r>
            <a:endParaRPr lang="en-US" altLang="en-US" sz="2400" dirty="0"/>
          </a:p>
          <a:p>
            <a:pPr lvl="1">
              <a:lnSpc>
                <a:spcPct val="90000"/>
              </a:lnSpc>
            </a:pPr>
            <a:r>
              <a:rPr lang="en-US" altLang="en-US" dirty="0"/>
              <a:t>When there is sufficient time our brains correct the </a:t>
            </a:r>
            <a:r>
              <a:rPr lang="en-US" altLang="en-US" dirty="0" smtClean="0"/>
              <a:t>timbre. The </a:t>
            </a:r>
            <a:r>
              <a:rPr lang="en-US" altLang="en-US" dirty="0"/>
              <a:t>correction takes </a:t>
            </a:r>
            <a:r>
              <a:rPr lang="en-US" altLang="en-US" dirty="0" smtClean="0"/>
              <a:t>time, </a:t>
            </a:r>
            <a:r>
              <a:rPr lang="en-US" altLang="en-US" dirty="0"/>
              <a:t>in this case </a:t>
            </a:r>
            <a:r>
              <a:rPr lang="en-US" altLang="en-US" dirty="0" smtClean="0"/>
              <a:t>about half a second</a:t>
            </a:r>
            <a:r>
              <a:rPr lang="en-US" altLang="en-US" dirty="0"/>
              <a:t>.</a:t>
            </a:r>
          </a:p>
          <a:p>
            <a:pPr lvl="1">
              <a:lnSpc>
                <a:spcPct val="90000"/>
              </a:lnSpc>
              <a:buFontTx/>
              <a:buNone/>
            </a:pPr>
            <a:r>
              <a:rPr lang="en-US" altLang="en-US" sz="2000" dirty="0"/>
              <a:t> </a:t>
            </a:r>
          </a:p>
        </p:txBody>
      </p:sp>
      <p:sp>
        <p:nvSpPr>
          <p:cNvPr id="2" name="Slide Number Placeholder 1"/>
          <p:cNvSpPr>
            <a:spLocks noGrp="1"/>
          </p:cNvSpPr>
          <p:nvPr>
            <p:ph type="sldNum" sz="quarter" idx="12"/>
          </p:nvPr>
        </p:nvSpPr>
        <p:spPr/>
        <p:txBody>
          <a:bodyPr/>
          <a:lstStyle/>
          <a:p>
            <a:fld id="{AD4527BB-AF70-45DC-91B4-8592D654169B}" type="slidenum">
              <a:rPr lang="en-US" smtClean="0"/>
              <a:t>14</a:t>
            </a:fld>
            <a:endParaRPr lang="en-US"/>
          </a:p>
        </p:txBody>
      </p:sp>
    </p:spTree>
    <p:extLst>
      <p:ext uri="{BB962C8B-B14F-4D97-AF65-F5344CB8AC3E}">
        <p14:creationId xmlns:p14="http://schemas.microsoft.com/office/powerpoint/2010/main" val="3845694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278" y="331496"/>
            <a:ext cx="10515600" cy="6024853"/>
          </a:xfrm>
        </p:spPr>
        <p:txBody>
          <a:bodyPr/>
          <a:lstStyle/>
          <a:p>
            <a:pPr marL="0" indent="0" algn="ctr">
              <a:buNone/>
            </a:pPr>
            <a:endParaRPr lang="en-US" dirty="0"/>
          </a:p>
          <a:p>
            <a:pPr marL="0" indent="0" algn="ctr">
              <a:buNone/>
            </a:pPr>
            <a:r>
              <a:rPr lang="en-US" dirty="0" smtClean="0"/>
              <a:t>We can use headphones to play binaural recordings with accuracy  if they reproduce our individual ear canal resonances!</a:t>
            </a:r>
          </a:p>
          <a:p>
            <a:pPr marL="0" indent="0" algn="ctr">
              <a:buNone/>
            </a:pPr>
            <a:endParaRPr lang="en-US" sz="1800" dirty="0"/>
          </a:p>
          <a:p>
            <a:pPr marL="0" indent="0" algn="ctr">
              <a:buNone/>
            </a:pPr>
            <a:r>
              <a:rPr lang="en-US" sz="2200" dirty="0" smtClean="0"/>
              <a:t>Our method uses our equal loudness tests to measure these resonances.  </a:t>
            </a:r>
          </a:p>
          <a:p>
            <a:pPr algn="ctr"/>
            <a:r>
              <a:rPr lang="en-US" sz="2000" dirty="0" smtClean="0"/>
              <a:t>Subjects </a:t>
            </a:r>
            <a:r>
              <a:rPr lang="en-US" sz="2000" dirty="0"/>
              <a:t>listen to a series of 1/3</a:t>
            </a:r>
            <a:r>
              <a:rPr lang="en-US" sz="2000" baseline="30000" dirty="0"/>
              <a:t>rd</a:t>
            </a:r>
            <a:r>
              <a:rPr lang="en-US" sz="2000" dirty="0"/>
              <a:t> octave </a:t>
            </a:r>
            <a:r>
              <a:rPr lang="en-US" sz="2000" dirty="0" smtClean="0"/>
              <a:t>noise bands that </a:t>
            </a:r>
            <a:r>
              <a:rPr lang="en-US" sz="2000" dirty="0"/>
              <a:t>alternate between a test frequency and a reference frequency at </a:t>
            </a:r>
            <a:r>
              <a:rPr lang="en-US" sz="2000" dirty="0" smtClean="0"/>
              <a:t>500Hz. They adjust </a:t>
            </a:r>
            <a:r>
              <a:rPr lang="en-US" sz="2000" dirty="0"/>
              <a:t>the loudness of the test band to match the loudness of the reference band.</a:t>
            </a:r>
          </a:p>
          <a:p>
            <a:r>
              <a:rPr lang="en-US" sz="2000" dirty="0" smtClean="0"/>
              <a:t>They do this </a:t>
            </a:r>
            <a:r>
              <a:rPr lang="en-US" sz="2000" dirty="0"/>
              <a:t>first for a frontal loudspeaker, and then for a </a:t>
            </a:r>
            <a:r>
              <a:rPr lang="en-US" sz="2000" dirty="0" smtClean="0"/>
              <a:t>headphone. The difference between the two measurements creates the equalization that matches their headphone to </a:t>
            </a:r>
            <a:r>
              <a:rPr lang="en-US" sz="2000" dirty="0"/>
              <a:t>their particular </a:t>
            </a:r>
            <a:r>
              <a:rPr lang="en-US" sz="2000" dirty="0" smtClean="0"/>
              <a:t>ears.</a:t>
            </a:r>
            <a:r>
              <a:rPr lang="en-US" sz="1400" dirty="0"/>
              <a:t>	</a:t>
            </a:r>
            <a:endParaRPr lang="en-US" sz="1400" dirty="0" smtClean="0"/>
          </a:p>
          <a:p>
            <a:r>
              <a:rPr lang="en-US" sz="2400" dirty="0" smtClean="0"/>
              <a:t>The </a:t>
            </a:r>
            <a:r>
              <a:rPr lang="en-US" sz="2400" dirty="0"/>
              <a:t>result is frontal localization without head tracking, and natural timbre</a:t>
            </a:r>
            <a:r>
              <a:rPr lang="en-US" sz="2400" dirty="0" smtClean="0"/>
              <a:t>.</a:t>
            </a:r>
          </a:p>
          <a:p>
            <a:endParaRPr lang="en-US" sz="2000" dirty="0"/>
          </a:p>
          <a:p>
            <a:pPr algn="ctr"/>
            <a:r>
              <a:rPr lang="en-US" dirty="0" smtClean="0">
                <a:solidFill>
                  <a:srgbClr val="C00000"/>
                </a:solidFill>
              </a:rPr>
              <a:t>Binaural recordings equalized to be frequency linear from the front play with extraordinary realism.</a:t>
            </a:r>
            <a:endParaRPr lang="en-US" dirty="0">
              <a:solidFill>
                <a:srgbClr val="C00000"/>
              </a:solidFill>
            </a:endParaRPr>
          </a:p>
          <a:p>
            <a:endParaRPr lang="en-US" sz="3200" dirty="0"/>
          </a:p>
        </p:txBody>
      </p:sp>
      <p:sp>
        <p:nvSpPr>
          <p:cNvPr id="2" name="Slide Number Placeholder 1"/>
          <p:cNvSpPr>
            <a:spLocks noGrp="1"/>
          </p:cNvSpPr>
          <p:nvPr>
            <p:ph type="sldNum" sz="quarter" idx="12"/>
          </p:nvPr>
        </p:nvSpPr>
        <p:spPr/>
        <p:txBody>
          <a:bodyPr/>
          <a:lstStyle/>
          <a:p>
            <a:fld id="{AD4527BB-AF70-45DC-91B4-8592D654169B}" type="slidenum">
              <a:rPr lang="en-US" smtClean="0"/>
              <a:t>15</a:t>
            </a:fld>
            <a:endParaRPr lang="en-US"/>
          </a:p>
        </p:txBody>
      </p:sp>
    </p:spTree>
    <p:extLst>
      <p:ext uri="{BB962C8B-B14F-4D97-AF65-F5344CB8AC3E}">
        <p14:creationId xmlns:p14="http://schemas.microsoft.com/office/powerpoint/2010/main" val="260154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17123" y="162128"/>
            <a:ext cx="10505871" cy="1143000"/>
          </a:xfrm>
        </p:spPr>
        <p:txBody>
          <a:bodyPr>
            <a:normAutofit/>
          </a:bodyPr>
          <a:lstStyle/>
          <a:p>
            <a:pPr algn="ctr"/>
            <a:r>
              <a:rPr lang="en-US" sz="3200" dirty="0" smtClean="0">
                <a:latin typeface="+mn-lt"/>
              </a:rPr>
              <a:t>Researchers keep searching for universal headphone equalizations </a:t>
            </a:r>
            <a:endParaRPr lang="en-US" altLang="en-US" sz="3200" dirty="0">
              <a:latin typeface="+mn-lt"/>
            </a:endParaRPr>
          </a:p>
        </p:txBody>
      </p:sp>
      <p:sp>
        <p:nvSpPr>
          <p:cNvPr id="11267" name="Rectangle 3"/>
          <p:cNvSpPr>
            <a:spLocks noGrp="1" noChangeArrowheads="1"/>
          </p:cNvSpPr>
          <p:nvPr>
            <p:ph type="body" idx="1"/>
          </p:nvPr>
        </p:nvSpPr>
        <p:spPr>
          <a:xfrm>
            <a:off x="719845" y="1459240"/>
            <a:ext cx="10603149" cy="5163765"/>
          </a:xfrm>
        </p:spPr>
        <p:txBody>
          <a:bodyPr/>
          <a:lstStyle/>
          <a:p>
            <a:pPr>
              <a:lnSpc>
                <a:spcPct val="80000"/>
              </a:lnSpc>
            </a:pPr>
            <a:r>
              <a:rPr lang="en-US" sz="2400" dirty="0" smtClean="0"/>
              <a:t>Hammershøi </a:t>
            </a:r>
            <a:r>
              <a:rPr lang="en-US" sz="2400" dirty="0"/>
              <a:t>and </a:t>
            </a:r>
            <a:r>
              <a:rPr lang="en-US" sz="2400" dirty="0" smtClean="0"/>
              <a:t>Møller </a:t>
            </a:r>
            <a:r>
              <a:rPr lang="en-US" altLang="en-US" sz="2400" dirty="0" smtClean="0"/>
              <a:t>investigated </a:t>
            </a:r>
            <a:r>
              <a:rPr lang="en-US" altLang="en-US" sz="2400" dirty="0"/>
              <a:t>whether the ear canal influenced the directional dependence of the human pinna system.</a:t>
            </a:r>
          </a:p>
          <a:p>
            <a:pPr lvl="1" eaLnBrk="1" hangingPunct="1">
              <a:lnSpc>
                <a:spcPct val="80000"/>
              </a:lnSpc>
            </a:pPr>
            <a:r>
              <a:rPr lang="en-US" altLang="en-US" dirty="0" smtClean="0">
                <a:solidFill>
                  <a:srgbClr val="C00000"/>
                </a:solidFill>
              </a:rPr>
              <a:t>They concluded that measuring the sound at the blocked entrance to the ear canal captured all the directional dependence of the HRTF functions. </a:t>
            </a:r>
          </a:p>
          <a:p>
            <a:pPr lvl="1" eaLnBrk="1" hangingPunct="1">
              <a:lnSpc>
                <a:spcPct val="80000"/>
              </a:lnSpc>
            </a:pPr>
            <a:endParaRPr lang="en-US" altLang="en-US" sz="2000" dirty="0" smtClean="0">
              <a:solidFill>
                <a:srgbClr val="C00000"/>
              </a:solidFill>
            </a:endParaRPr>
          </a:p>
          <a:p>
            <a:pPr>
              <a:lnSpc>
                <a:spcPct val="80000"/>
              </a:lnSpc>
            </a:pPr>
            <a:r>
              <a:rPr lang="en-US" altLang="en-US" dirty="0" smtClean="0">
                <a:solidFill>
                  <a:srgbClr val="C00000"/>
                </a:solidFill>
              </a:rPr>
              <a:t>So they recommended that headphones be equalized at the ear canal entrance!</a:t>
            </a:r>
          </a:p>
          <a:p>
            <a:pPr>
              <a:lnSpc>
                <a:spcPct val="80000"/>
              </a:lnSpc>
            </a:pPr>
            <a:endParaRPr lang="en-US" altLang="en-US" dirty="0" smtClean="0">
              <a:solidFill>
                <a:srgbClr val="C00000"/>
              </a:solidFill>
            </a:endParaRPr>
          </a:p>
          <a:p>
            <a:pPr>
              <a:lnSpc>
                <a:spcPct val="80000"/>
              </a:lnSpc>
            </a:pPr>
            <a:r>
              <a:rPr lang="en-US" altLang="en-US" sz="2400" dirty="0" smtClean="0"/>
              <a:t>But the frequency spectrum that we measure at a blocked or open ear canal entrance is </a:t>
            </a:r>
            <a:r>
              <a:rPr lang="en-US" altLang="en-US" sz="2400" i="1" dirty="0" smtClean="0"/>
              <a:t>not</a:t>
            </a:r>
            <a:r>
              <a:rPr lang="en-US" altLang="en-US" sz="2400" dirty="0" smtClean="0"/>
              <a:t> the frequency spectrum at the eardrum.</a:t>
            </a:r>
            <a:endParaRPr lang="en-US" altLang="en-US" dirty="0" smtClean="0"/>
          </a:p>
          <a:p>
            <a:pPr>
              <a:lnSpc>
                <a:spcPct val="80000"/>
              </a:lnSpc>
            </a:pPr>
            <a:endParaRPr lang="en-US" altLang="en-US" sz="2400" dirty="0" smtClean="0">
              <a:solidFill>
                <a:srgbClr val="C00000"/>
              </a:solidFill>
            </a:endParaRPr>
          </a:p>
          <a:p>
            <a:pPr>
              <a:lnSpc>
                <a:spcPct val="80000"/>
              </a:lnSpc>
            </a:pPr>
            <a:r>
              <a:rPr lang="en-US" altLang="en-US" i="1" dirty="0" smtClean="0">
                <a:solidFill>
                  <a:srgbClr val="C00000"/>
                </a:solidFill>
              </a:rPr>
              <a:t>The only timbre the brain can use to localize is the timbre at the eardrum, and this is highly individual!</a:t>
            </a:r>
            <a:endParaRPr lang="en-US" altLang="en-US" sz="2400" dirty="0"/>
          </a:p>
          <a:p>
            <a:pPr eaLnBrk="1" hangingPunct="1">
              <a:lnSpc>
                <a:spcPct val="80000"/>
              </a:lnSpc>
            </a:pPr>
            <a:endParaRPr lang="en-US" altLang="en-US" sz="2400" dirty="0" smtClean="0"/>
          </a:p>
          <a:p>
            <a:pPr eaLnBrk="1" hangingPunct="1">
              <a:lnSpc>
                <a:spcPct val="80000"/>
              </a:lnSpc>
            </a:pPr>
            <a:endParaRPr lang="en-US" altLang="en-US" sz="2400" dirty="0" smtClean="0"/>
          </a:p>
        </p:txBody>
      </p:sp>
      <p:sp>
        <p:nvSpPr>
          <p:cNvPr id="2" name="Slide Number Placeholder 1"/>
          <p:cNvSpPr>
            <a:spLocks noGrp="1"/>
          </p:cNvSpPr>
          <p:nvPr>
            <p:ph type="sldNum" sz="quarter" idx="12"/>
          </p:nvPr>
        </p:nvSpPr>
        <p:spPr/>
        <p:txBody>
          <a:bodyPr/>
          <a:lstStyle/>
          <a:p>
            <a:fld id="{AD4527BB-AF70-45DC-91B4-8592D654169B}" type="slidenum">
              <a:rPr lang="en-US" smtClean="0"/>
              <a:t>16</a:t>
            </a:fld>
            <a:endParaRPr lang="en-US"/>
          </a:p>
        </p:txBody>
      </p:sp>
    </p:spTree>
    <p:extLst>
      <p:ext uri="{BB962C8B-B14F-4D97-AF65-F5344CB8AC3E}">
        <p14:creationId xmlns:p14="http://schemas.microsoft.com/office/powerpoint/2010/main" val="2844062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275" y="1112427"/>
            <a:ext cx="11391480" cy="851699"/>
          </a:xfrm>
        </p:spPr>
        <p:txBody>
          <a:bodyPr>
            <a:normAutofit/>
          </a:bodyPr>
          <a:lstStyle/>
          <a:p>
            <a:pPr algn="ctr"/>
            <a:r>
              <a:rPr lang="en-US" sz="2000" dirty="0">
                <a:latin typeface="Calibri" panose="020F0502020204030204" pitchFamily="34" charset="0"/>
              </a:rPr>
              <a:t>I made a probe from a length of wire insulation and an electret microphone. It was not comfortable, but it measured my eardrum spectrum accurately</a:t>
            </a:r>
            <a:r>
              <a:rPr lang="en-US" sz="2000" dirty="0" smtClean="0"/>
              <a:t>. </a:t>
            </a:r>
            <a:r>
              <a:rPr lang="en-US" sz="2000" dirty="0" smtClean="0">
                <a:latin typeface="+mn-lt"/>
              </a:rPr>
              <a:t>Fortunately the DBX RTA1 became available.</a:t>
            </a:r>
            <a:endParaRPr lang="en-US" sz="2000" dirty="0">
              <a:latin typeface="+mn-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908" t="22979" r="2732" b="27660"/>
          <a:stretch/>
        </p:blipFill>
        <p:spPr>
          <a:xfrm>
            <a:off x="7371440" y="2125851"/>
            <a:ext cx="4075889" cy="1688583"/>
          </a:xfrm>
          <a:prstGeom prst="rect">
            <a:avLst/>
          </a:prstGeom>
        </p:spPr>
      </p:pic>
      <p:sp>
        <p:nvSpPr>
          <p:cNvPr id="5" name="TextBox 4"/>
          <p:cNvSpPr txBox="1"/>
          <p:nvPr/>
        </p:nvSpPr>
        <p:spPr>
          <a:xfrm>
            <a:off x="3358167" y="2060108"/>
            <a:ext cx="3915937" cy="1754326"/>
          </a:xfrm>
          <a:prstGeom prst="rect">
            <a:avLst/>
          </a:prstGeom>
          <a:noFill/>
        </p:spPr>
        <p:txBody>
          <a:bodyPr wrap="square" rtlCol="0">
            <a:spAutoFit/>
          </a:bodyPr>
          <a:lstStyle/>
          <a:p>
            <a:r>
              <a:rPr lang="en-US" dirty="0"/>
              <a:t>T</a:t>
            </a:r>
            <a:r>
              <a:rPr lang="en-US" dirty="0" smtClean="0"/>
              <a:t>he DBX could plot response curves, store them, and subtract the two measurements from each other. I loaded the results into an equalizer. </a:t>
            </a:r>
          </a:p>
          <a:p>
            <a:r>
              <a:rPr lang="en-US" dirty="0" smtClean="0"/>
              <a:t>The result was spectacular. Frontal localization and natural timbre.</a:t>
            </a:r>
            <a:endParaRPr lang="en-US" dirty="0"/>
          </a:p>
        </p:txBody>
      </p:sp>
      <p:sp>
        <p:nvSpPr>
          <p:cNvPr id="8" name="TextBox 7"/>
          <p:cNvSpPr txBox="1"/>
          <p:nvPr/>
        </p:nvSpPr>
        <p:spPr>
          <a:xfrm>
            <a:off x="293647" y="199266"/>
            <a:ext cx="11372736" cy="830997"/>
          </a:xfrm>
          <a:prstGeom prst="rect">
            <a:avLst/>
          </a:prstGeom>
          <a:noFill/>
        </p:spPr>
        <p:txBody>
          <a:bodyPr wrap="square" rtlCol="0">
            <a:spAutoFit/>
          </a:bodyPr>
          <a:lstStyle/>
          <a:p>
            <a:pPr algn="ctr"/>
            <a:r>
              <a:rPr lang="en-US" sz="2400" dirty="0" smtClean="0"/>
              <a:t>About 1980 I decided to measure the sound spectrum at the eardrum from a frontal loudspeaker, and then compare it to the spectrum from a headphone.</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202" t="27240" r="26989" b="17706"/>
          <a:stretch/>
        </p:blipFill>
        <p:spPr>
          <a:xfrm>
            <a:off x="1033029" y="2153176"/>
            <a:ext cx="1795895" cy="3114556"/>
          </a:xfrm>
          <a:prstGeom prst="rect">
            <a:avLst/>
          </a:prstGeom>
        </p:spPr>
      </p:pic>
      <p:sp>
        <p:nvSpPr>
          <p:cNvPr id="10" name="TextBox 9"/>
          <p:cNvSpPr txBox="1"/>
          <p:nvPr/>
        </p:nvSpPr>
        <p:spPr>
          <a:xfrm>
            <a:off x="1441873" y="5388500"/>
            <a:ext cx="10277238" cy="1138773"/>
          </a:xfrm>
          <a:prstGeom prst="rect">
            <a:avLst/>
          </a:prstGeom>
          <a:noFill/>
        </p:spPr>
        <p:txBody>
          <a:bodyPr wrap="square" rtlCol="0">
            <a:spAutoFit/>
          </a:bodyPr>
          <a:lstStyle/>
          <a:p>
            <a:pPr algn="ctr"/>
            <a:r>
              <a:rPr lang="en-US" sz="2000" dirty="0" smtClean="0"/>
              <a:t>I used this setup while recording on-location music for thirty years.</a:t>
            </a:r>
            <a:endParaRPr lang="en-US" sz="2000" dirty="0"/>
          </a:p>
          <a:p>
            <a:pPr algn="ctr"/>
            <a:r>
              <a:rPr lang="en-US" sz="2400" dirty="0" smtClean="0">
                <a:solidFill>
                  <a:srgbClr val="C00000"/>
                </a:solidFill>
              </a:rPr>
              <a:t>But </a:t>
            </a:r>
            <a:r>
              <a:rPr lang="en-US" sz="2400" dirty="0">
                <a:solidFill>
                  <a:srgbClr val="C00000"/>
                </a:solidFill>
              </a:rPr>
              <a:t>I did not realize </a:t>
            </a:r>
            <a:r>
              <a:rPr lang="en-US" sz="2400" dirty="0" smtClean="0">
                <a:solidFill>
                  <a:srgbClr val="C00000"/>
                </a:solidFill>
              </a:rPr>
              <a:t>that a headphone </a:t>
            </a:r>
            <a:r>
              <a:rPr lang="en-US" sz="2400" dirty="0">
                <a:solidFill>
                  <a:srgbClr val="C00000"/>
                </a:solidFill>
              </a:rPr>
              <a:t>equalization that </a:t>
            </a:r>
            <a:r>
              <a:rPr lang="en-US" sz="2400" dirty="0" smtClean="0">
                <a:solidFill>
                  <a:srgbClr val="C00000"/>
                </a:solidFill>
              </a:rPr>
              <a:t>works </a:t>
            </a:r>
            <a:r>
              <a:rPr lang="en-US" sz="2400" dirty="0">
                <a:solidFill>
                  <a:srgbClr val="C00000"/>
                </a:solidFill>
              </a:rPr>
              <a:t>for me does not work for other people. </a:t>
            </a:r>
            <a:endParaRPr lang="en-US" sz="2000"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576" t="49174" r="1746" b="27823"/>
          <a:stretch/>
        </p:blipFill>
        <p:spPr>
          <a:xfrm>
            <a:off x="3511472" y="4192533"/>
            <a:ext cx="6654740" cy="730123"/>
          </a:xfrm>
          <a:prstGeom prst="rect">
            <a:avLst/>
          </a:prstGeom>
        </p:spPr>
      </p:pic>
      <p:sp>
        <p:nvSpPr>
          <p:cNvPr id="14" name="TextBox 13"/>
          <p:cNvSpPr txBox="1"/>
          <p:nvPr/>
        </p:nvSpPr>
        <p:spPr>
          <a:xfrm>
            <a:off x="10236325" y="4192533"/>
            <a:ext cx="1955675" cy="646331"/>
          </a:xfrm>
          <a:prstGeom prst="rect">
            <a:avLst/>
          </a:prstGeom>
          <a:noFill/>
        </p:spPr>
        <p:txBody>
          <a:bodyPr wrap="square" rtlCol="0">
            <a:spAutoFit/>
          </a:bodyPr>
          <a:lstStyle/>
          <a:p>
            <a:r>
              <a:rPr lang="en-US" dirty="0"/>
              <a:t>A </a:t>
            </a:r>
            <a:r>
              <a:rPr lang="en-US" dirty="0" err="1"/>
              <a:t>Rane</a:t>
            </a:r>
            <a:r>
              <a:rPr lang="en-US" dirty="0"/>
              <a:t> 32 band 1/3 octave EQ</a:t>
            </a:r>
          </a:p>
        </p:txBody>
      </p:sp>
      <p:sp>
        <p:nvSpPr>
          <p:cNvPr id="3" name="Slide Number Placeholder 2"/>
          <p:cNvSpPr>
            <a:spLocks noGrp="1"/>
          </p:cNvSpPr>
          <p:nvPr>
            <p:ph type="sldNum" sz="quarter" idx="12"/>
          </p:nvPr>
        </p:nvSpPr>
        <p:spPr/>
        <p:txBody>
          <a:bodyPr/>
          <a:lstStyle/>
          <a:p>
            <a:fld id="{AD4527BB-AF70-45DC-91B4-8592D654169B}" type="slidenum">
              <a:rPr lang="en-US" smtClean="0"/>
              <a:t>17</a:t>
            </a:fld>
            <a:endParaRPr lang="en-US"/>
          </a:p>
        </p:txBody>
      </p:sp>
    </p:spTree>
    <p:extLst>
      <p:ext uri="{BB962C8B-B14F-4D97-AF65-F5344CB8AC3E}">
        <p14:creationId xmlns:p14="http://schemas.microsoft.com/office/powerpoint/2010/main" val="2031929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85" y="143158"/>
            <a:ext cx="10515600" cy="1198719"/>
          </a:xfrm>
        </p:spPr>
        <p:txBody>
          <a:bodyPr>
            <a:normAutofit/>
          </a:bodyPr>
          <a:lstStyle/>
          <a:p>
            <a:pPr algn="ctr"/>
            <a:r>
              <a:rPr lang="en-US" sz="2400" dirty="0" smtClean="0">
                <a:latin typeface="+mn-lt"/>
              </a:rPr>
              <a:t>The spectrum at the ear canal entrance depends on the pinna and the concha, which alter the spectrum as a function of direction. But the spectrum is further modified by the ear canal resonances. </a:t>
            </a:r>
            <a:endParaRPr lang="en-US" sz="2400" dirty="0">
              <a:latin typeface="+mn-lt"/>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030"/>
          <a:stretch/>
        </p:blipFill>
        <p:spPr>
          <a:xfrm>
            <a:off x="768484" y="1451014"/>
            <a:ext cx="4610911" cy="3468337"/>
          </a:xfrm>
          <a:prstGeom prst="rect">
            <a:avLst/>
          </a:prstGeom>
        </p:spPr>
      </p:pic>
      <p:sp>
        <p:nvSpPr>
          <p:cNvPr id="7" name="TextBox 6"/>
          <p:cNvSpPr txBox="1"/>
          <p:nvPr/>
        </p:nvSpPr>
        <p:spPr>
          <a:xfrm>
            <a:off x="5860839" y="1550334"/>
            <a:ext cx="5969393" cy="3016210"/>
          </a:xfrm>
          <a:prstGeom prst="rect">
            <a:avLst/>
          </a:prstGeom>
          <a:noFill/>
        </p:spPr>
        <p:txBody>
          <a:bodyPr wrap="square" rtlCol="0">
            <a:spAutoFit/>
          </a:bodyPr>
          <a:lstStyle/>
          <a:p>
            <a:endParaRPr lang="en-US" dirty="0"/>
          </a:p>
          <a:p>
            <a:r>
              <a:rPr lang="en-US" sz="2000" dirty="0">
                <a:solidFill>
                  <a:srgbClr val="C00000"/>
                </a:solidFill>
              </a:rPr>
              <a:t>T</a:t>
            </a:r>
            <a:r>
              <a:rPr lang="en-US" sz="2000" dirty="0" smtClean="0">
                <a:solidFill>
                  <a:srgbClr val="C00000"/>
                </a:solidFill>
              </a:rPr>
              <a:t>o reproduce natural hearing we need to measure the sound pressure from </a:t>
            </a:r>
            <a:r>
              <a:rPr lang="en-US" sz="2000" i="1" dirty="0" smtClean="0">
                <a:solidFill>
                  <a:srgbClr val="C00000"/>
                </a:solidFill>
              </a:rPr>
              <a:t>outside the head to the eardrum, </a:t>
            </a:r>
            <a:r>
              <a:rPr lang="en-US" sz="2000" dirty="0" smtClean="0">
                <a:solidFill>
                  <a:srgbClr val="C00000"/>
                </a:solidFill>
              </a:rPr>
              <a:t>and reproduce this spectrum when we play music.</a:t>
            </a:r>
          </a:p>
          <a:p>
            <a:endParaRPr lang="en-US" sz="2000" i="1" dirty="0">
              <a:solidFill>
                <a:srgbClr val="C00000"/>
              </a:solidFill>
            </a:endParaRPr>
          </a:p>
          <a:p>
            <a:pPr algn="ctr"/>
            <a:r>
              <a:rPr lang="en-US" sz="2400" dirty="0">
                <a:solidFill>
                  <a:srgbClr val="C00000"/>
                </a:solidFill>
              </a:rPr>
              <a:t>T</a:t>
            </a:r>
            <a:r>
              <a:rPr lang="en-US" sz="2400" dirty="0" smtClean="0">
                <a:solidFill>
                  <a:srgbClr val="C00000"/>
                </a:solidFill>
              </a:rPr>
              <a:t>he most important direction to measure is from the front, because this is where we need to hear most accurately!</a:t>
            </a:r>
          </a:p>
          <a:p>
            <a:endParaRPr lang="en-US" sz="2000" i="1" dirty="0" smtClean="0">
              <a:solidFill>
                <a:srgbClr val="C00000"/>
              </a:solidFill>
            </a:endParaRPr>
          </a:p>
        </p:txBody>
      </p:sp>
      <p:sp>
        <p:nvSpPr>
          <p:cNvPr id="9" name="TextBox 8"/>
          <p:cNvSpPr txBox="1"/>
          <p:nvPr/>
        </p:nvSpPr>
        <p:spPr>
          <a:xfrm>
            <a:off x="5250094" y="4775001"/>
            <a:ext cx="6580137" cy="1631216"/>
          </a:xfrm>
          <a:prstGeom prst="rect">
            <a:avLst/>
          </a:prstGeom>
          <a:noFill/>
        </p:spPr>
        <p:txBody>
          <a:bodyPr wrap="square" rtlCol="0">
            <a:spAutoFit/>
          </a:bodyPr>
          <a:lstStyle/>
          <a:p>
            <a:pPr algn="ctr"/>
            <a:r>
              <a:rPr lang="en-US" sz="2000" dirty="0"/>
              <a:t>M</a:t>
            </a:r>
            <a:r>
              <a:rPr lang="en-US" sz="2000" dirty="0" smtClean="0"/>
              <a:t>y ear canal resonances increase the pressure at the eardrum by 18dB at 3000Hz.  This greatly increases the sensitivity of my hearing. </a:t>
            </a:r>
          </a:p>
          <a:p>
            <a:pPr algn="ctr"/>
            <a:endParaRPr lang="en-US" sz="2000" dirty="0" smtClean="0"/>
          </a:p>
          <a:p>
            <a:pPr algn="ctr"/>
            <a:r>
              <a:rPr lang="en-US" sz="2000" dirty="0" smtClean="0"/>
              <a:t>Your eardrum spectrum will be different, but equally useful.</a:t>
            </a:r>
            <a:endParaRPr lang="en-US" sz="2000" dirty="0"/>
          </a:p>
        </p:txBody>
      </p:sp>
      <p:pic>
        <p:nvPicPr>
          <p:cNvPr id="3" name="front 0 0 probe eq noi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7140" y="3620310"/>
            <a:ext cx="609600" cy="609600"/>
          </a:xfrm>
          <a:prstGeom prst="rect">
            <a:avLst/>
          </a:prstGeom>
        </p:spPr>
      </p:pic>
      <p:sp>
        <p:nvSpPr>
          <p:cNvPr id="4" name="TextBox 3"/>
          <p:cNvSpPr txBox="1"/>
          <p:nvPr/>
        </p:nvSpPr>
        <p:spPr>
          <a:xfrm>
            <a:off x="768484" y="5028488"/>
            <a:ext cx="4610911" cy="1200329"/>
          </a:xfrm>
          <a:prstGeom prst="rect">
            <a:avLst/>
          </a:prstGeom>
          <a:noFill/>
        </p:spPr>
        <p:txBody>
          <a:bodyPr wrap="square" rtlCol="0">
            <a:spAutoFit/>
          </a:bodyPr>
          <a:lstStyle/>
          <a:p>
            <a:r>
              <a:rPr lang="en-US" dirty="0"/>
              <a:t>This graph shows the pressure at my eardrums from a source 40 centimeters in front of my head. </a:t>
            </a:r>
            <a:r>
              <a:rPr lang="en-US" dirty="0" smtClean="0"/>
              <a:t>Left </a:t>
            </a:r>
            <a:r>
              <a:rPr lang="en-US" dirty="0"/>
              <a:t>ear is </a:t>
            </a:r>
            <a:r>
              <a:rPr lang="en-US" dirty="0" smtClean="0"/>
              <a:t>blue</a:t>
            </a:r>
            <a:r>
              <a:rPr lang="en-US" dirty="0"/>
              <a:t>, the right ear </a:t>
            </a:r>
            <a:r>
              <a:rPr lang="en-US" dirty="0" smtClean="0"/>
              <a:t>is </a:t>
            </a:r>
            <a:r>
              <a:rPr lang="en-US" dirty="0"/>
              <a:t>red.</a:t>
            </a:r>
            <a:endParaRPr lang="en-US" sz="2400" i="1" dirty="0">
              <a:solidFill>
                <a:srgbClr val="C00000"/>
              </a:solidFill>
            </a:endParaRPr>
          </a:p>
          <a:p>
            <a:endParaRPr lang="en-US" dirty="0"/>
          </a:p>
        </p:txBody>
      </p:sp>
      <p:sp>
        <p:nvSpPr>
          <p:cNvPr id="5" name="Slide Number Placeholder 4"/>
          <p:cNvSpPr>
            <a:spLocks noGrp="1"/>
          </p:cNvSpPr>
          <p:nvPr>
            <p:ph type="sldNum" sz="quarter" idx="12"/>
          </p:nvPr>
        </p:nvSpPr>
        <p:spPr/>
        <p:txBody>
          <a:bodyPr/>
          <a:lstStyle/>
          <a:p>
            <a:fld id="{AD4527BB-AF70-45DC-91B4-8592D654169B}" type="slidenum">
              <a:rPr lang="en-US" smtClean="0"/>
              <a:t>18</a:t>
            </a:fld>
            <a:endParaRPr lang="en-US"/>
          </a:p>
        </p:txBody>
      </p:sp>
    </p:spTree>
    <p:extLst>
      <p:ext uri="{BB962C8B-B14F-4D97-AF65-F5344CB8AC3E}">
        <p14:creationId xmlns:p14="http://schemas.microsoft.com/office/powerpoint/2010/main" val="2246258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199569"/>
            <a:ext cx="10515600" cy="1325563"/>
          </a:xfrm>
        </p:spPr>
        <p:txBody>
          <a:bodyPr>
            <a:normAutofit/>
          </a:bodyPr>
          <a:lstStyle/>
          <a:p>
            <a:pPr algn="ctr"/>
            <a:r>
              <a:rPr lang="en-US" sz="3600" dirty="0" smtClean="0">
                <a:latin typeface="+mn-lt"/>
              </a:rPr>
              <a:t>The timbres my brain uses to detect azimuth and elevation are highly audible</a:t>
            </a:r>
            <a:endParaRPr lang="en-US" sz="3600" dirty="0">
              <a:latin typeface="+mn-lt"/>
            </a:endParaRP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21959" t="24184"/>
          <a:stretch/>
        </p:blipFill>
        <p:spPr>
          <a:xfrm>
            <a:off x="4203768" y="1679439"/>
            <a:ext cx="3409138" cy="2150731"/>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7829" t="24375" b="-706"/>
          <a:stretch/>
        </p:blipFill>
        <p:spPr>
          <a:xfrm>
            <a:off x="7844225" y="1713948"/>
            <a:ext cx="3485483" cy="2305038"/>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21959" t="26336"/>
          <a:stretch/>
        </p:blipFill>
        <p:spPr>
          <a:xfrm>
            <a:off x="727351" y="1679439"/>
            <a:ext cx="3229858" cy="2045489"/>
          </a:xfrm>
          <a:prstGeom prst="rect">
            <a:avLst/>
          </a:prstGeom>
        </p:spPr>
      </p:pic>
      <p:sp>
        <p:nvSpPr>
          <p:cNvPr id="9" name="TextBox 8"/>
          <p:cNvSpPr txBox="1"/>
          <p:nvPr/>
        </p:nvSpPr>
        <p:spPr>
          <a:xfrm>
            <a:off x="685071" y="3921440"/>
            <a:ext cx="10619279" cy="369332"/>
          </a:xfrm>
          <a:prstGeom prst="rect">
            <a:avLst/>
          </a:prstGeom>
          <a:noFill/>
        </p:spPr>
        <p:txBody>
          <a:bodyPr wrap="square" rtlCol="0">
            <a:spAutoFit/>
          </a:bodyPr>
          <a:lstStyle/>
          <a:p>
            <a:r>
              <a:rPr lang="en-US" dirty="0" smtClean="0"/>
              <a:t>Eardrum spectrum from the front        Eardrum spectrum 30 degrees left         Eardrum spectrum 60 degrees left</a:t>
            </a:r>
            <a:endParaRPr lang="en-US" dirty="0"/>
          </a:p>
        </p:txBody>
      </p:sp>
      <p:sp>
        <p:nvSpPr>
          <p:cNvPr id="10" name="TextBox 9"/>
          <p:cNvSpPr txBox="1"/>
          <p:nvPr/>
        </p:nvSpPr>
        <p:spPr>
          <a:xfrm>
            <a:off x="946935" y="4876929"/>
            <a:ext cx="10095550" cy="954107"/>
          </a:xfrm>
          <a:prstGeom prst="rect">
            <a:avLst/>
          </a:prstGeom>
          <a:noFill/>
        </p:spPr>
        <p:txBody>
          <a:bodyPr wrap="square" rtlCol="0">
            <a:spAutoFit/>
          </a:bodyPr>
          <a:lstStyle/>
          <a:p>
            <a:pPr algn="ctr"/>
            <a:r>
              <a:rPr lang="en-US" sz="2800" dirty="0" smtClean="0">
                <a:solidFill>
                  <a:srgbClr val="C00000"/>
                </a:solidFill>
              </a:rPr>
              <a:t>My brain recognizes </a:t>
            </a:r>
            <a:r>
              <a:rPr lang="en-US" sz="2800" dirty="0">
                <a:solidFill>
                  <a:srgbClr val="C00000"/>
                </a:solidFill>
              </a:rPr>
              <a:t>these individual </a:t>
            </a:r>
            <a:r>
              <a:rPr lang="en-US" sz="2800" dirty="0" smtClean="0">
                <a:solidFill>
                  <a:srgbClr val="C00000"/>
                </a:solidFill>
              </a:rPr>
              <a:t>timbres to localize the sound and perceive it as frontal and outside the head.</a:t>
            </a:r>
            <a:endParaRPr lang="en-US" sz="2800" dirty="0">
              <a:solidFill>
                <a:srgbClr val="C00000"/>
              </a:solidFill>
            </a:endParaRPr>
          </a:p>
        </p:txBody>
      </p:sp>
      <p:pic>
        <p:nvPicPr>
          <p:cNvPr id="3" name="front 0 0 probe eq noi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42280" y="2887761"/>
            <a:ext cx="463685" cy="463685"/>
          </a:xfrm>
          <a:prstGeom prst="rect">
            <a:avLst/>
          </a:prstGeom>
        </p:spPr>
      </p:pic>
      <p:pic>
        <p:nvPicPr>
          <p:cNvPr id="4" name="front 0 30 probe eq noi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994711" y="2827774"/>
            <a:ext cx="523672" cy="523672"/>
          </a:xfrm>
          <a:prstGeom prst="rect">
            <a:avLst/>
          </a:prstGeom>
        </p:spPr>
      </p:pic>
      <p:pic>
        <p:nvPicPr>
          <p:cNvPr id="6" name="front 0 60 probe eq nois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97439" y="2857768"/>
            <a:ext cx="557445" cy="557445"/>
          </a:xfrm>
          <a:prstGeom prst="rect">
            <a:avLst/>
          </a:prstGeom>
        </p:spPr>
      </p:pic>
      <p:sp>
        <p:nvSpPr>
          <p:cNvPr id="11" name="TextBox 10"/>
          <p:cNvSpPr txBox="1"/>
          <p:nvPr/>
        </p:nvSpPr>
        <p:spPr>
          <a:xfrm>
            <a:off x="3607485" y="4359219"/>
            <a:ext cx="5053227" cy="369332"/>
          </a:xfrm>
          <a:prstGeom prst="rect">
            <a:avLst/>
          </a:prstGeom>
          <a:noFill/>
        </p:spPr>
        <p:txBody>
          <a:bodyPr wrap="square" rtlCol="0">
            <a:spAutoFit/>
          </a:bodyPr>
          <a:lstStyle/>
          <a:p>
            <a:r>
              <a:rPr lang="en-US" dirty="0" smtClean="0"/>
              <a:t>Blue is from the left ear, Red is from the right ear.</a:t>
            </a:r>
            <a:endParaRPr lang="en-US" dirty="0"/>
          </a:p>
        </p:txBody>
      </p:sp>
      <p:sp>
        <p:nvSpPr>
          <p:cNvPr id="12" name="Slide Number Placeholder 11"/>
          <p:cNvSpPr>
            <a:spLocks noGrp="1"/>
          </p:cNvSpPr>
          <p:nvPr>
            <p:ph type="sldNum" sz="quarter" idx="12"/>
          </p:nvPr>
        </p:nvSpPr>
        <p:spPr/>
        <p:txBody>
          <a:bodyPr/>
          <a:lstStyle/>
          <a:p>
            <a:fld id="{AD4527BB-AF70-45DC-91B4-8592D654169B}" type="slidenum">
              <a:rPr lang="en-US" smtClean="0"/>
              <a:t>19</a:t>
            </a:fld>
            <a:endParaRPr lang="en-US"/>
          </a:p>
        </p:txBody>
      </p:sp>
    </p:spTree>
    <p:extLst>
      <p:ext uri="{BB962C8B-B14F-4D97-AF65-F5344CB8AC3E}">
        <p14:creationId xmlns:p14="http://schemas.microsoft.com/office/powerpoint/2010/main" val="2068914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04182"/>
          </a:xfrm>
        </p:spPr>
        <p:txBody>
          <a:bodyPr>
            <a:normAutofit/>
          </a:bodyPr>
          <a:lstStyle/>
          <a:p>
            <a:pPr algn="ctr"/>
            <a:r>
              <a:rPr lang="en-US" sz="2800" dirty="0">
                <a:latin typeface="+mn-lt"/>
              </a:rPr>
              <a:t>At the recent ISRA conference </a:t>
            </a:r>
            <a:r>
              <a:rPr lang="en-US" sz="2800" dirty="0" smtClean="0">
                <a:latin typeface="+mn-lt"/>
              </a:rPr>
              <a:t>in Amsterdam Neil et. al. </a:t>
            </a:r>
            <a:r>
              <a:rPr lang="en-US" sz="2800" dirty="0">
                <a:latin typeface="+mn-lt"/>
              </a:rPr>
              <a:t>found “</a:t>
            </a:r>
            <a:r>
              <a:rPr lang="en-US" sz="2800" dirty="0" smtClean="0">
                <a:latin typeface="+mn-lt"/>
              </a:rPr>
              <a:t>proximity” accounted </a:t>
            </a:r>
            <a:r>
              <a:rPr lang="en-US" sz="2800" dirty="0">
                <a:latin typeface="+mn-lt"/>
              </a:rPr>
              <a:t>for 85% of the variance </a:t>
            </a:r>
            <a:r>
              <a:rPr lang="en-US" sz="2800" dirty="0" smtClean="0">
                <a:latin typeface="+mn-lt"/>
              </a:rPr>
              <a:t>of preference for concert hall sound.</a:t>
            </a:r>
            <a:endParaRPr lang="en-US" sz="2800" dirty="0">
              <a:latin typeface="+mn-lt"/>
            </a:endParaRPr>
          </a:p>
        </p:txBody>
      </p:sp>
      <p:sp>
        <p:nvSpPr>
          <p:cNvPr id="3" name="Content Placeholder 2"/>
          <p:cNvSpPr>
            <a:spLocks noGrp="1"/>
          </p:cNvSpPr>
          <p:nvPr>
            <p:ph idx="1"/>
          </p:nvPr>
        </p:nvSpPr>
        <p:spPr>
          <a:xfrm>
            <a:off x="472612" y="1691770"/>
            <a:ext cx="11414588" cy="4351338"/>
          </a:xfrm>
        </p:spPr>
        <p:txBody>
          <a:bodyPr/>
          <a:lstStyle/>
          <a:p>
            <a:r>
              <a:rPr lang="en-US" sz="2400" dirty="0" smtClean="0">
                <a:solidFill>
                  <a:srgbClr val="C00000"/>
                </a:solidFill>
              </a:rPr>
              <a:t>“But,” he exclaimed,  “there is no measure for Proximity!”</a:t>
            </a:r>
          </a:p>
          <a:p>
            <a:pPr lvl="1"/>
            <a:r>
              <a:rPr lang="en-US" sz="2000" dirty="0" smtClean="0"/>
              <a:t>“Proximity”, the sense of being sonically close to the performers, depends on the ability to sharply localize each instrument.</a:t>
            </a:r>
          </a:p>
          <a:p>
            <a:pPr lvl="1"/>
            <a:r>
              <a:rPr lang="en-US" sz="2000" dirty="0" smtClean="0"/>
              <a:t>We </a:t>
            </a:r>
            <a:r>
              <a:rPr lang="en-US" sz="2000" dirty="0"/>
              <a:t>find when listening </a:t>
            </a:r>
            <a:r>
              <a:rPr lang="en-US" sz="2000" dirty="0" smtClean="0"/>
              <a:t>in halls to </a:t>
            </a:r>
            <a:r>
              <a:rPr lang="en-US" sz="2000" dirty="0"/>
              <a:t>live music </a:t>
            </a:r>
            <a:r>
              <a:rPr lang="en-US" sz="2000" i="1" dirty="0" smtClean="0">
                <a:solidFill>
                  <a:srgbClr val="C00000"/>
                </a:solidFill>
              </a:rPr>
              <a:t>with eyes closed </a:t>
            </a:r>
            <a:r>
              <a:rPr lang="en-US" sz="2000" dirty="0" smtClean="0"/>
              <a:t>there </a:t>
            </a:r>
            <a:r>
              <a:rPr lang="en-US" sz="2000" dirty="0"/>
              <a:t>is a distinct distance from the source where </a:t>
            </a:r>
            <a:r>
              <a:rPr lang="en-US" sz="2000" dirty="0" smtClean="0"/>
              <a:t>proximity fails. </a:t>
            </a:r>
          </a:p>
          <a:p>
            <a:pPr lvl="1"/>
            <a:r>
              <a:rPr lang="en-US" sz="2000" dirty="0" smtClean="0"/>
              <a:t>We call this </a:t>
            </a:r>
            <a:r>
              <a:rPr lang="en-US" sz="2000" dirty="0"/>
              <a:t>is the limit of localization distance, or LLD. </a:t>
            </a:r>
            <a:r>
              <a:rPr lang="en-US" sz="2000" dirty="0" smtClean="0"/>
              <a:t>Seats behind the LLC can be lush, but they lack the excitement and engagement of closer seats.</a:t>
            </a:r>
          </a:p>
          <a:p>
            <a:r>
              <a:rPr lang="en-US" sz="2400" dirty="0" smtClean="0">
                <a:solidFill>
                  <a:srgbClr val="C00000"/>
                </a:solidFill>
              </a:rPr>
              <a:t>Why do our many measures for acoustic quality account for only 15% of preference? </a:t>
            </a:r>
          </a:p>
          <a:p>
            <a:pPr lvl="1"/>
            <a:r>
              <a:rPr lang="en-US" dirty="0" smtClean="0"/>
              <a:t>There is a famous quote attributed to Einstein: “Everything </a:t>
            </a:r>
            <a:r>
              <a:rPr lang="en-US" dirty="0"/>
              <a:t>should be made as simple as possible, but not </a:t>
            </a:r>
            <a:r>
              <a:rPr lang="en-US" dirty="0" smtClean="0"/>
              <a:t>simpler“</a:t>
            </a:r>
          </a:p>
          <a:p>
            <a:pPr lvl="1"/>
            <a:endParaRPr lang="en-US" dirty="0" smtClean="0"/>
          </a:p>
          <a:p>
            <a:r>
              <a:rPr lang="en-US" dirty="0">
                <a:solidFill>
                  <a:srgbClr val="C00000"/>
                </a:solidFill>
              </a:rPr>
              <a:t>T</a:t>
            </a:r>
            <a:r>
              <a:rPr lang="en-US" dirty="0" smtClean="0">
                <a:solidFill>
                  <a:srgbClr val="C00000"/>
                </a:solidFill>
              </a:rPr>
              <a:t>he science of hearing and the science of acoustics have fallen into this trap.</a:t>
            </a:r>
          </a:p>
          <a:p>
            <a:pPr lvl="1"/>
            <a:endParaRPr lang="en-US" sz="1800" dirty="0" smtClean="0"/>
          </a:p>
        </p:txBody>
      </p:sp>
      <p:sp>
        <p:nvSpPr>
          <p:cNvPr id="4" name="TextBox 3"/>
          <p:cNvSpPr txBox="1"/>
          <p:nvPr/>
        </p:nvSpPr>
        <p:spPr>
          <a:xfrm>
            <a:off x="938705" y="1460938"/>
            <a:ext cx="10314588" cy="461665"/>
          </a:xfrm>
          <a:prstGeom prst="rect">
            <a:avLst/>
          </a:prstGeom>
          <a:noFill/>
        </p:spPr>
        <p:txBody>
          <a:bodyPr wrap="square" rtlCol="0">
            <a:spAutoFit/>
          </a:bodyPr>
          <a:lstStyle/>
          <a:p>
            <a:pPr algn="ctr"/>
            <a:endParaRPr lang="en-US" sz="2400" dirty="0"/>
          </a:p>
        </p:txBody>
      </p:sp>
      <p:sp>
        <p:nvSpPr>
          <p:cNvPr id="5" name="Slide Number Placeholder 4"/>
          <p:cNvSpPr>
            <a:spLocks noGrp="1"/>
          </p:cNvSpPr>
          <p:nvPr>
            <p:ph type="sldNum" sz="quarter" idx="12"/>
          </p:nvPr>
        </p:nvSpPr>
        <p:spPr/>
        <p:txBody>
          <a:bodyPr/>
          <a:lstStyle/>
          <a:p>
            <a:fld id="{AD4527BB-AF70-45DC-91B4-8592D654169B}" type="slidenum">
              <a:rPr lang="en-US" smtClean="0"/>
              <a:t>2</a:t>
            </a:fld>
            <a:endParaRPr lang="en-US"/>
          </a:p>
        </p:txBody>
      </p:sp>
    </p:spTree>
    <p:extLst>
      <p:ext uri="{BB962C8B-B14F-4D97-AF65-F5344CB8AC3E}">
        <p14:creationId xmlns:p14="http://schemas.microsoft.com/office/powerpoint/2010/main" val="259700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73" y="272919"/>
            <a:ext cx="10515600" cy="1325563"/>
          </a:xfrm>
        </p:spPr>
        <p:txBody>
          <a:bodyPr>
            <a:noAutofit/>
          </a:bodyPr>
          <a:lstStyle/>
          <a:p>
            <a:pPr algn="ctr"/>
            <a:r>
              <a:rPr lang="en-US" sz="2400" dirty="0" smtClean="0"/>
              <a:t>We can </a:t>
            </a:r>
            <a:r>
              <a:rPr lang="en-US" sz="2400" dirty="0"/>
              <a:t>study </a:t>
            </a:r>
            <a:r>
              <a:rPr lang="en-US" sz="2400" dirty="0" smtClean="0"/>
              <a:t>the directional dependence of sources </a:t>
            </a:r>
            <a:r>
              <a:rPr lang="en-US" sz="2400" dirty="0"/>
              <a:t>more easily if </a:t>
            </a:r>
            <a:r>
              <a:rPr lang="en-US" sz="2400" dirty="0" smtClean="0"/>
              <a:t>we use a parametric filter to make the frequency spectrum from the front as linear as possible.</a:t>
            </a:r>
            <a:endParaRPr lang="en-US" sz="2400"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8030"/>
          <a:stretch/>
        </p:blipFill>
        <p:spPr>
          <a:xfrm>
            <a:off x="526011" y="1690688"/>
            <a:ext cx="2996498" cy="2253972"/>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15933" b="29356"/>
          <a:stretch/>
        </p:blipFill>
        <p:spPr>
          <a:xfrm>
            <a:off x="4053542" y="2261270"/>
            <a:ext cx="3141724" cy="1112807"/>
          </a:xfrm>
          <a:prstGeom prst="rect">
            <a:avLst/>
          </a:prstGeom>
        </p:spPr>
      </p:pic>
      <p:sp>
        <p:nvSpPr>
          <p:cNvPr id="7" name="TextBox 6"/>
          <p:cNvSpPr txBox="1"/>
          <p:nvPr/>
        </p:nvSpPr>
        <p:spPr>
          <a:xfrm>
            <a:off x="3530645" y="2379131"/>
            <a:ext cx="495732" cy="830997"/>
          </a:xfrm>
          <a:prstGeom prst="rect">
            <a:avLst/>
          </a:prstGeom>
          <a:noFill/>
        </p:spPr>
        <p:txBody>
          <a:bodyPr wrap="square" rtlCol="0">
            <a:spAutoFit/>
          </a:bodyPr>
          <a:lstStyle/>
          <a:p>
            <a:r>
              <a:rPr lang="en-US" sz="4800" dirty="0" smtClean="0"/>
              <a:t>+</a:t>
            </a:r>
            <a:endParaRPr lang="en-US" sz="4800" dirty="0"/>
          </a:p>
        </p:txBody>
      </p:sp>
      <p:sp>
        <p:nvSpPr>
          <p:cNvPr id="8" name="TextBox 7"/>
          <p:cNvSpPr txBox="1"/>
          <p:nvPr/>
        </p:nvSpPr>
        <p:spPr>
          <a:xfrm>
            <a:off x="7222432" y="2379131"/>
            <a:ext cx="619941" cy="830997"/>
          </a:xfrm>
          <a:prstGeom prst="rect">
            <a:avLst/>
          </a:prstGeom>
          <a:noFill/>
        </p:spPr>
        <p:txBody>
          <a:bodyPr wrap="square" rtlCol="0">
            <a:spAutoFit/>
          </a:bodyPr>
          <a:lstStyle/>
          <a:p>
            <a:r>
              <a:rPr lang="en-US" sz="4800" dirty="0" smtClean="0"/>
              <a:t>=</a:t>
            </a:r>
            <a:endParaRPr lang="en-US" sz="4800" dirty="0"/>
          </a:p>
        </p:txBody>
      </p:sp>
      <p:sp>
        <p:nvSpPr>
          <p:cNvPr id="9" name="TextBox 8"/>
          <p:cNvSpPr txBox="1"/>
          <p:nvPr/>
        </p:nvSpPr>
        <p:spPr>
          <a:xfrm>
            <a:off x="5423873" y="3707842"/>
            <a:ext cx="1682886" cy="1231106"/>
          </a:xfrm>
          <a:prstGeom prst="rect">
            <a:avLst/>
          </a:prstGeom>
          <a:noFill/>
        </p:spPr>
        <p:txBody>
          <a:bodyPr wrap="square" rtlCol="0">
            <a:spAutoFit/>
          </a:bodyPr>
          <a:lstStyle/>
          <a:p>
            <a:r>
              <a:rPr lang="en-US" sz="1400" dirty="0" smtClean="0"/>
              <a:t> F        Q       dB</a:t>
            </a:r>
          </a:p>
          <a:p>
            <a:pPr marL="342900" indent="-342900">
              <a:buAutoNum type="arabicPlain" startAt="2500"/>
            </a:pPr>
            <a:r>
              <a:rPr lang="en-US" sz="1400" dirty="0" smtClean="0"/>
              <a:t>  2.5    -10</a:t>
            </a:r>
          </a:p>
          <a:p>
            <a:pPr marL="342900" indent="-342900">
              <a:buAutoNum type="arabicPlain" startAt="3180"/>
            </a:pPr>
            <a:r>
              <a:rPr lang="en-US" sz="1400" dirty="0" smtClean="0"/>
              <a:t>  2.5     -13</a:t>
            </a:r>
          </a:p>
          <a:p>
            <a:pPr marL="342900" indent="-342900">
              <a:buAutoNum type="arabicPlain" startAt="2500"/>
            </a:pPr>
            <a:r>
              <a:rPr lang="en-US" sz="1400" dirty="0" smtClean="0"/>
              <a:t>   3        3</a:t>
            </a:r>
          </a:p>
          <a:p>
            <a:r>
              <a:rPr lang="en-US" sz="1400" dirty="0" smtClean="0"/>
              <a:t>990     3        4 </a:t>
            </a:r>
            <a:r>
              <a:rPr lang="en-US" dirty="0" smtClean="0"/>
              <a:t>      </a:t>
            </a:r>
            <a:endParaRPr lang="en-US"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995" y="1690688"/>
            <a:ext cx="3512213" cy="2253972"/>
          </a:xfrm>
          <a:prstGeom prst="rect">
            <a:avLst/>
          </a:prstGeom>
        </p:spPr>
      </p:pic>
      <p:sp>
        <p:nvSpPr>
          <p:cNvPr id="11" name="TextBox 10"/>
          <p:cNvSpPr txBox="1"/>
          <p:nvPr/>
        </p:nvSpPr>
        <p:spPr>
          <a:xfrm>
            <a:off x="2024260" y="5435962"/>
            <a:ext cx="7540106" cy="461665"/>
          </a:xfrm>
          <a:prstGeom prst="rect">
            <a:avLst/>
          </a:prstGeom>
          <a:noFill/>
        </p:spPr>
        <p:txBody>
          <a:bodyPr wrap="square" rtlCol="0">
            <a:spAutoFit/>
          </a:bodyPr>
          <a:lstStyle/>
          <a:p>
            <a:r>
              <a:rPr lang="en-US" sz="2400" dirty="0" smtClean="0"/>
              <a:t>We will use this equalization to make the following graphs.</a:t>
            </a:r>
            <a:endParaRPr lang="en-US" sz="2400" dirty="0"/>
          </a:p>
        </p:txBody>
      </p:sp>
      <p:sp>
        <p:nvSpPr>
          <p:cNvPr id="12" name="TextBox 11"/>
          <p:cNvSpPr txBox="1"/>
          <p:nvPr/>
        </p:nvSpPr>
        <p:spPr>
          <a:xfrm>
            <a:off x="612057" y="4092492"/>
            <a:ext cx="2785572" cy="707886"/>
          </a:xfrm>
          <a:prstGeom prst="rect">
            <a:avLst/>
          </a:prstGeom>
          <a:noFill/>
        </p:spPr>
        <p:txBody>
          <a:bodyPr wrap="square" rtlCol="0">
            <a:spAutoFit/>
          </a:bodyPr>
          <a:lstStyle/>
          <a:p>
            <a:r>
              <a:rPr lang="en-US" sz="2000" dirty="0" smtClean="0"/>
              <a:t>Pressure at my eardrums from a frontal source.</a:t>
            </a:r>
            <a:endParaRPr lang="en-US" sz="2000" dirty="0"/>
          </a:p>
        </p:txBody>
      </p:sp>
      <p:sp>
        <p:nvSpPr>
          <p:cNvPr id="13" name="TextBox 12"/>
          <p:cNvSpPr txBox="1"/>
          <p:nvPr/>
        </p:nvSpPr>
        <p:spPr>
          <a:xfrm>
            <a:off x="4053542" y="3746559"/>
            <a:ext cx="1264596" cy="1200329"/>
          </a:xfrm>
          <a:prstGeom prst="rect">
            <a:avLst/>
          </a:prstGeom>
          <a:noFill/>
        </p:spPr>
        <p:txBody>
          <a:bodyPr wrap="square" rtlCol="0">
            <a:spAutoFit/>
          </a:bodyPr>
          <a:lstStyle/>
          <a:p>
            <a:r>
              <a:rPr lang="en-US" dirty="0" smtClean="0"/>
              <a:t>A four section parametric equalizer</a:t>
            </a:r>
            <a:endParaRPr lang="en-US" dirty="0"/>
          </a:p>
        </p:txBody>
      </p:sp>
      <p:sp>
        <p:nvSpPr>
          <p:cNvPr id="14" name="TextBox 13"/>
          <p:cNvSpPr txBox="1"/>
          <p:nvPr/>
        </p:nvSpPr>
        <p:spPr>
          <a:xfrm>
            <a:off x="7573649" y="4125626"/>
            <a:ext cx="3894282" cy="707886"/>
          </a:xfrm>
          <a:prstGeom prst="rect">
            <a:avLst/>
          </a:prstGeom>
          <a:noFill/>
        </p:spPr>
        <p:txBody>
          <a:bodyPr wrap="square" rtlCol="0">
            <a:spAutoFit/>
          </a:bodyPr>
          <a:lstStyle/>
          <a:p>
            <a:r>
              <a:rPr lang="en-US" sz="2000" dirty="0" smtClean="0"/>
              <a:t>My eardrum pressure from a frontal source after equalization.</a:t>
            </a:r>
            <a:endParaRPr lang="en-US" sz="2000" dirty="0"/>
          </a:p>
        </p:txBody>
      </p:sp>
      <p:pic>
        <p:nvPicPr>
          <p:cNvPr id="15" name="noise_0_0_front_e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30086" y="3072751"/>
            <a:ext cx="490704" cy="490704"/>
          </a:xfrm>
          <a:prstGeom prst="rect">
            <a:avLst/>
          </a:prstGeom>
        </p:spPr>
      </p:pic>
      <p:pic>
        <p:nvPicPr>
          <p:cNvPr id="16" name="front 0 0 probe eq noi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620384" y="3072751"/>
            <a:ext cx="463685" cy="463685"/>
          </a:xfrm>
          <a:prstGeom prst="rect">
            <a:avLst/>
          </a:prstGeom>
        </p:spPr>
      </p:pic>
      <p:sp>
        <p:nvSpPr>
          <p:cNvPr id="3" name="Slide Number Placeholder 2"/>
          <p:cNvSpPr>
            <a:spLocks noGrp="1"/>
          </p:cNvSpPr>
          <p:nvPr>
            <p:ph type="sldNum" sz="quarter" idx="12"/>
          </p:nvPr>
        </p:nvSpPr>
        <p:spPr/>
        <p:txBody>
          <a:bodyPr/>
          <a:lstStyle/>
          <a:p>
            <a:fld id="{AD4527BB-AF70-45DC-91B4-8592D654169B}" type="slidenum">
              <a:rPr lang="en-US" smtClean="0"/>
              <a:t>20</a:t>
            </a:fld>
            <a:endParaRPr lang="en-US"/>
          </a:p>
        </p:txBody>
      </p:sp>
    </p:spTree>
    <p:extLst>
      <p:ext uri="{BB962C8B-B14F-4D97-AF65-F5344CB8AC3E}">
        <p14:creationId xmlns:p14="http://schemas.microsoft.com/office/powerpoint/2010/main" val="2218200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526" y="147120"/>
            <a:ext cx="10515600" cy="1325563"/>
          </a:xfrm>
        </p:spPr>
        <p:txBody>
          <a:bodyPr>
            <a:noAutofit/>
          </a:bodyPr>
          <a:lstStyle/>
          <a:p>
            <a:pPr algn="ctr"/>
            <a:r>
              <a:rPr lang="en-US" sz="2800" dirty="0" smtClean="0"/>
              <a:t>The author’s </a:t>
            </a:r>
            <a:r>
              <a:rPr lang="en-US" sz="2800" i="1" dirty="0" smtClean="0">
                <a:solidFill>
                  <a:srgbClr val="C00000"/>
                </a:solidFill>
              </a:rPr>
              <a:t>frontally</a:t>
            </a:r>
            <a:r>
              <a:rPr lang="en-US" sz="2800" dirty="0" smtClean="0"/>
              <a:t> </a:t>
            </a:r>
            <a:r>
              <a:rPr lang="en-US" sz="2800" i="1" dirty="0" smtClean="0">
                <a:solidFill>
                  <a:srgbClr val="C00000"/>
                </a:solidFill>
              </a:rPr>
              <a:t>equalized</a:t>
            </a:r>
            <a:r>
              <a:rPr lang="en-US" sz="2800" dirty="0" smtClean="0"/>
              <a:t> eardrum pressure as a function of angle in the horizontal plane. </a:t>
            </a:r>
            <a:r>
              <a:rPr lang="en-US" sz="2800" dirty="0" smtClean="0">
                <a:solidFill>
                  <a:srgbClr val="C00000"/>
                </a:solidFill>
              </a:rPr>
              <a:t>The peaks you see here are highly audible, and are important components of localization! </a:t>
            </a:r>
            <a:endParaRPr lang="en-US" sz="2800" dirty="0">
              <a:solidFill>
                <a:srgbClr val="C00000"/>
              </a:solidFill>
            </a:endParaRPr>
          </a:p>
        </p:txBody>
      </p:sp>
      <p:pic>
        <p:nvPicPr>
          <p:cNvPr id="4" name="Picture 3"/>
          <p:cNvPicPr>
            <a:picLocks noChangeAspect="1"/>
          </p:cNvPicPr>
          <p:nvPr/>
        </p:nvPicPr>
        <p:blipFill rotWithShape="1">
          <a:blip r:embed="rId14">
            <a:extLst>
              <a:ext uri="{28A0092B-C50C-407E-A947-70E740481C1C}">
                <a14:useLocalDpi xmlns:a14="http://schemas.microsoft.com/office/drawing/2010/main" val="0"/>
              </a:ext>
            </a:extLst>
          </a:blip>
          <a:srcRect t="12221"/>
          <a:stretch/>
        </p:blipFill>
        <p:spPr>
          <a:xfrm>
            <a:off x="128706" y="1427450"/>
            <a:ext cx="3648165" cy="2055113"/>
          </a:xfrm>
          <a:prstGeom prst="rect">
            <a:avLst/>
          </a:prstGeom>
        </p:spPr>
      </p:pic>
      <p:pic>
        <p:nvPicPr>
          <p:cNvPr id="6" name="Picture 5"/>
          <p:cNvPicPr>
            <a:picLocks noChangeAspect="1"/>
          </p:cNvPicPr>
          <p:nvPr/>
        </p:nvPicPr>
        <p:blipFill rotWithShape="1">
          <a:blip r:embed="rId15">
            <a:extLst>
              <a:ext uri="{28A0092B-C50C-407E-A947-70E740481C1C}">
                <a14:useLocalDpi xmlns:a14="http://schemas.microsoft.com/office/drawing/2010/main" val="0"/>
              </a:ext>
            </a:extLst>
          </a:blip>
          <a:srcRect t="17451"/>
          <a:stretch/>
        </p:blipFill>
        <p:spPr>
          <a:xfrm>
            <a:off x="4109344" y="1416552"/>
            <a:ext cx="3733176" cy="2024225"/>
          </a:xfrm>
          <a:prstGeom prst="rect">
            <a:avLst/>
          </a:prstGeom>
        </p:spPr>
      </p:pic>
      <p:sp>
        <p:nvSpPr>
          <p:cNvPr id="7" name="TextBox 6"/>
          <p:cNvSpPr txBox="1"/>
          <p:nvPr/>
        </p:nvSpPr>
        <p:spPr>
          <a:xfrm>
            <a:off x="686526" y="3491478"/>
            <a:ext cx="2356774" cy="369332"/>
          </a:xfrm>
          <a:prstGeom prst="rect">
            <a:avLst/>
          </a:prstGeom>
          <a:noFill/>
        </p:spPr>
        <p:txBody>
          <a:bodyPr wrap="square" rtlCol="0">
            <a:spAutoFit/>
          </a:bodyPr>
          <a:lstStyle/>
          <a:p>
            <a:r>
              <a:rPr lang="en-US" dirty="0" smtClean="0"/>
              <a:t>Front spectrum is flat</a:t>
            </a:r>
            <a:endParaRPr lang="en-US" dirty="0"/>
          </a:p>
        </p:txBody>
      </p:sp>
      <p:sp>
        <p:nvSpPr>
          <p:cNvPr id="8" name="TextBox 7"/>
          <p:cNvSpPr txBox="1"/>
          <p:nvPr/>
        </p:nvSpPr>
        <p:spPr>
          <a:xfrm>
            <a:off x="4280815" y="3474137"/>
            <a:ext cx="3181142" cy="369332"/>
          </a:xfrm>
          <a:prstGeom prst="rect">
            <a:avLst/>
          </a:prstGeom>
          <a:noFill/>
        </p:spPr>
        <p:txBody>
          <a:bodyPr wrap="square" rtlCol="0">
            <a:spAutoFit/>
          </a:bodyPr>
          <a:lstStyle/>
          <a:p>
            <a:r>
              <a:rPr lang="en-US" dirty="0" smtClean="0"/>
              <a:t>15 degrees right has a 3dB peak </a:t>
            </a:r>
            <a:endParaRPr lang="en-US" dirty="0"/>
          </a:p>
        </p:txBody>
      </p:sp>
      <p:pic>
        <p:nvPicPr>
          <p:cNvPr id="9" name="Picture 8"/>
          <p:cNvPicPr>
            <a:picLocks noChangeAspect="1"/>
          </p:cNvPicPr>
          <p:nvPr/>
        </p:nvPicPr>
        <p:blipFill rotWithShape="1">
          <a:blip r:embed="rId16">
            <a:extLst>
              <a:ext uri="{28A0092B-C50C-407E-A947-70E740481C1C}">
                <a14:useLocalDpi xmlns:a14="http://schemas.microsoft.com/office/drawing/2010/main" val="0"/>
              </a:ext>
            </a:extLst>
          </a:blip>
          <a:srcRect t="10974" b="15797"/>
          <a:stretch/>
        </p:blipFill>
        <p:spPr>
          <a:xfrm>
            <a:off x="8174993" y="1412171"/>
            <a:ext cx="3584953" cy="1926076"/>
          </a:xfrm>
          <a:prstGeom prst="rect">
            <a:avLst/>
          </a:prstGeom>
        </p:spPr>
      </p:pic>
      <p:sp>
        <p:nvSpPr>
          <p:cNvPr id="10" name="TextBox 9"/>
          <p:cNvSpPr txBox="1"/>
          <p:nvPr/>
        </p:nvSpPr>
        <p:spPr>
          <a:xfrm>
            <a:off x="8174993" y="3418577"/>
            <a:ext cx="3382676" cy="369332"/>
          </a:xfrm>
          <a:prstGeom prst="rect">
            <a:avLst/>
          </a:prstGeom>
          <a:noFill/>
        </p:spPr>
        <p:txBody>
          <a:bodyPr wrap="square" rtlCol="0">
            <a:spAutoFit/>
          </a:bodyPr>
          <a:lstStyle/>
          <a:p>
            <a:r>
              <a:rPr lang="en-US" dirty="0" smtClean="0"/>
              <a:t>30 degrees right has a 6dB peak</a:t>
            </a:r>
            <a:endParaRPr lang="en-US" dirty="0"/>
          </a:p>
        </p:txBody>
      </p:sp>
      <p:pic>
        <p:nvPicPr>
          <p:cNvPr id="11" name="Picture 10"/>
          <p:cNvPicPr>
            <a:picLocks noChangeAspect="1"/>
          </p:cNvPicPr>
          <p:nvPr/>
        </p:nvPicPr>
        <p:blipFill rotWithShape="1">
          <a:blip r:embed="rId17">
            <a:extLst>
              <a:ext uri="{28A0092B-C50C-407E-A947-70E740481C1C}">
                <a14:useLocalDpi xmlns:a14="http://schemas.microsoft.com/office/drawing/2010/main" val="0"/>
              </a:ext>
            </a:extLst>
          </a:blip>
          <a:srcRect l="2426" t="5207" r="-2426" b="17702"/>
          <a:stretch/>
        </p:blipFill>
        <p:spPr>
          <a:xfrm>
            <a:off x="243802" y="3814821"/>
            <a:ext cx="3608197" cy="1994469"/>
          </a:xfrm>
          <a:prstGeom prst="rect">
            <a:avLst/>
          </a:prstGeom>
        </p:spPr>
      </p:pic>
      <p:pic>
        <p:nvPicPr>
          <p:cNvPr id="13" name="Picture 12"/>
          <p:cNvPicPr>
            <a:picLocks noChangeAspect="1"/>
          </p:cNvPicPr>
          <p:nvPr/>
        </p:nvPicPr>
        <p:blipFill rotWithShape="1">
          <a:blip r:embed="rId18">
            <a:extLst>
              <a:ext uri="{28A0092B-C50C-407E-A947-70E740481C1C}">
                <a14:useLocalDpi xmlns:a14="http://schemas.microsoft.com/office/drawing/2010/main" val="0"/>
              </a:ext>
            </a:extLst>
          </a:blip>
          <a:srcRect t="4990" b="38458"/>
          <a:stretch/>
        </p:blipFill>
        <p:spPr>
          <a:xfrm>
            <a:off x="4109344" y="3847628"/>
            <a:ext cx="3727037" cy="1889052"/>
          </a:xfrm>
          <a:prstGeom prst="rect">
            <a:avLst/>
          </a:prstGeom>
        </p:spPr>
      </p:pic>
      <p:sp>
        <p:nvSpPr>
          <p:cNvPr id="14" name="TextBox 13"/>
          <p:cNvSpPr txBox="1"/>
          <p:nvPr/>
        </p:nvSpPr>
        <p:spPr>
          <a:xfrm>
            <a:off x="176414" y="5849971"/>
            <a:ext cx="3552748" cy="369332"/>
          </a:xfrm>
          <a:prstGeom prst="rect">
            <a:avLst/>
          </a:prstGeom>
          <a:noFill/>
        </p:spPr>
        <p:txBody>
          <a:bodyPr wrap="square" rtlCol="0">
            <a:spAutoFit/>
          </a:bodyPr>
          <a:lstStyle/>
          <a:p>
            <a:r>
              <a:rPr lang="en-US" dirty="0" smtClean="0"/>
              <a:t>45 degrees, 3dB at 950, 6dB at 3800</a:t>
            </a:r>
            <a:endParaRPr lang="en-US" dirty="0"/>
          </a:p>
        </p:txBody>
      </p:sp>
      <p:pic>
        <p:nvPicPr>
          <p:cNvPr id="15" name="Picture 14"/>
          <p:cNvPicPr>
            <a:picLocks noChangeAspect="1"/>
          </p:cNvPicPr>
          <p:nvPr/>
        </p:nvPicPr>
        <p:blipFill rotWithShape="1">
          <a:blip r:embed="rId19">
            <a:extLst>
              <a:ext uri="{28A0092B-C50C-407E-A947-70E740481C1C}">
                <a14:useLocalDpi xmlns:a14="http://schemas.microsoft.com/office/drawing/2010/main" val="0"/>
              </a:ext>
            </a:extLst>
          </a:blip>
          <a:srcRect t="11867" b="19874"/>
          <a:stretch/>
        </p:blipFill>
        <p:spPr>
          <a:xfrm>
            <a:off x="8161142" y="3775898"/>
            <a:ext cx="3598804" cy="1858864"/>
          </a:xfrm>
          <a:prstGeom prst="rect">
            <a:avLst/>
          </a:prstGeom>
        </p:spPr>
      </p:pic>
      <p:sp>
        <p:nvSpPr>
          <p:cNvPr id="17" name="TextBox 16"/>
          <p:cNvSpPr txBox="1"/>
          <p:nvPr/>
        </p:nvSpPr>
        <p:spPr>
          <a:xfrm>
            <a:off x="3951090" y="5809290"/>
            <a:ext cx="3840592" cy="369332"/>
          </a:xfrm>
          <a:prstGeom prst="rect">
            <a:avLst/>
          </a:prstGeom>
          <a:noFill/>
        </p:spPr>
        <p:txBody>
          <a:bodyPr wrap="square" rtlCol="0">
            <a:spAutoFit/>
          </a:bodyPr>
          <a:lstStyle/>
          <a:p>
            <a:r>
              <a:rPr lang="en-US" dirty="0" smtClean="0"/>
              <a:t>60 degrees, 6dB at 1000, 12dB at 4000</a:t>
            </a:r>
            <a:endParaRPr lang="en-US" dirty="0"/>
          </a:p>
        </p:txBody>
      </p:sp>
      <p:sp>
        <p:nvSpPr>
          <p:cNvPr id="18" name="TextBox 17"/>
          <p:cNvSpPr txBox="1"/>
          <p:nvPr/>
        </p:nvSpPr>
        <p:spPr>
          <a:xfrm>
            <a:off x="8161142" y="5778976"/>
            <a:ext cx="3897867" cy="369332"/>
          </a:xfrm>
          <a:prstGeom prst="rect">
            <a:avLst/>
          </a:prstGeom>
          <a:noFill/>
        </p:spPr>
        <p:txBody>
          <a:bodyPr wrap="square" rtlCol="0">
            <a:spAutoFit/>
          </a:bodyPr>
          <a:lstStyle/>
          <a:p>
            <a:r>
              <a:rPr lang="en-US" dirty="0" smtClean="0"/>
              <a:t>90 degrees 6dB at 1000, 13dB at 6000</a:t>
            </a:r>
          </a:p>
        </p:txBody>
      </p:sp>
      <p:pic>
        <p:nvPicPr>
          <p:cNvPr id="16" name="noise_0_0_front_e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33588" y="2783018"/>
            <a:ext cx="490704" cy="490704"/>
          </a:xfrm>
          <a:prstGeom prst="rect">
            <a:avLst/>
          </a:prstGeom>
        </p:spPr>
      </p:pic>
      <p:pic>
        <p:nvPicPr>
          <p:cNvPr id="19" name="noise_0_30_front_eq">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385861" y="2844335"/>
            <a:ext cx="493912" cy="493912"/>
          </a:xfrm>
          <a:prstGeom prst="rect">
            <a:avLst/>
          </a:prstGeom>
        </p:spPr>
      </p:pic>
      <p:pic>
        <p:nvPicPr>
          <p:cNvPr id="20" name="noise_0_60_front_eq">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5138043" y="5224903"/>
            <a:ext cx="466688" cy="466688"/>
          </a:xfrm>
          <a:prstGeom prst="rect">
            <a:avLst/>
          </a:prstGeom>
        </p:spPr>
      </p:pic>
      <p:pic>
        <p:nvPicPr>
          <p:cNvPr id="3" name="noise_0_90_front_eq">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256731" y="4920300"/>
            <a:ext cx="513548" cy="513548"/>
          </a:xfrm>
          <a:prstGeom prst="rect">
            <a:avLst/>
          </a:prstGeom>
        </p:spPr>
      </p:pic>
      <p:pic>
        <p:nvPicPr>
          <p:cNvPr id="5" name="noise_0_45_front_eq">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425022" y="5179706"/>
            <a:ext cx="461424" cy="461424"/>
          </a:xfrm>
          <a:prstGeom prst="rect">
            <a:avLst/>
          </a:prstGeom>
        </p:spPr>
      </p:pic>
      <p:pic>
        <p:nvPicPr>
          <p:cNvPr id="12" name="noise_0_15_front_eq">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5261786" y="2697261"/>
            <a:ext cx="519941" cy="519941"/>
          </a:xfrm>
          <a:prstGeom prst="rect">
            <a:avLst/>
          </a:prstGeom>
        </p:spPr>
      </p:pic>
      <p:sp>
        <p:nvSpPr>
          <p:cNvPr id="21" name="TextBox 20"/>
          <p:cNvSpPr txBox="1"/>
          <p:nvPr/>
        </p:nvSpPr>
        <p:spPr>
          <a:xfrm>
            <a:off x="399393" y="6148308"/>
            <a:ext cx="11360553" cy="738664"/>
          </a:xfrm>
          <a:prstGeom prst="rect">
            <a:avLst/>
          </a:prstGeom>
          <a:noFill/>
        </p:spPr>
        <p:txBody>
          <a:bodyPr wrap="square" rtlCol="0">
            <a:spAutoFit/>
          </a:bodyPr>
          <a:lstStyle/>
          <a:p>
            <a:pPr algn="ctr"/>
            <a:r>
              <a:rPr lang="en-US" sz="2100" dirty="0" smtClean="0">
                <a:solidFill>
                  <a:srgbClr val="C00000"/>
                </a:solidFill>
              </a:rPr>
              <a:t>When I play these noises with crosstalk cancellation or equalized headphones the localization is precise, and the timbre is perceived as constant. </a:t>
            </a:r>
            <a:endParaRPr lang="en-US" sz="2100" dirty="0">
              <a:solidFill>
                <a:srgbClr val="C00000"/>
              </a:solidFill>
            </a:endParaRPr>
          </a:p>
        </p:txBody>
      </p:sp>
      <p:sp>
        <p:nvSpPr>
          <p:cNvPr id="22" name="Slide Number Placeholder 21"/>
          <p:cNvSpPr>
            <a:spLocks noGrp="1"/>
          </p:cNvSpPr>
          <p:nvPr>
            <p:ph type="sldNum" sz="quarter" idx="12"/>
          </p:nvPr>
        </p:nvSpPr>
        <p:spPr/>
        <p:txBody>
          <a:bodyPr/>
          <a:lstStyle/>
          <a:p>
            <a:fld id="{AD4527BB-AF70-45DC-91B4-8592D654169B}" type="slidenum">
              <a:rPr lang="en-US" smtClean="0"/>
              <a:t>21</a:t>
            </a:fld>
            <a:endParaRPr lang="en-US"/>
          </a:p>
        </p:txBody>
      </p:sp>
    </p:spTree>
    <p:extLst>
      <p:ext uri="{BB962C8B-B14F-4D97-AF65-F5344CB8AC3E}">
        <p14:creationId xmlns:p14="http://schemas.microsoft.com/office/powerpoint/2010/main" val="754711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 fill="hold"/>
                                        <p:tgtEl>
                                          <p:spTgt spid="19"/>
                                        </p:tgtEl>
                                      </p:cBhvr>
                                    </p:cmd>
                                  </p:childTnLst>
                                </p:cTn>
                              </p:par>
                            </p:childTnLst>
                          </p:cTn>
                        </p:par>
                      </p:childTnLst>
                    </p:cTn>
                  </p:par>
                </p:childTnLst>
              </p:cTn>
              <p:nextCondLst>
                <p:cond evt="onClick" delay="0">
                  <p:tgtEl>
                    <p:spTgt spid="19"/>
                  </p:tgtEl>
                </p:cond>
              </p:nextCondLst>
            </p:seq>
            <p:audio>
              <p:cMediaNode vol="80000">
                <p:cTn id="13" fill="hold" display="0">
                  <p:stCondLst>
                    <p:cond delay="indefinite"/>
                  </p:stCondLst>
                  <p:endCondLst>
                    <p:cond evt="onStopAudio" delay="0">
                      <p:tgtEl>
                        <p:sldTgt/>
                      </p:tgtEl>
                    </p:cond>
                  </p:endCondLst>
                </p:cTn>
                <p:tgtEl>
                  <p:spTgt spid="19"/>
                </p:tgtEl>
              </p:cMediaNode>
            </p:audi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 fill="hold"/>
                                        <p:tgtEl>
                                          <p:spTgt spid="20"/>
                                        </p:tgtEl>
                                      </p:cBhvr>
                                    </p:cmd>
                                  </p:childTnLst>
                                </p:cTn>
                              </p:par>
                            </p:childTnLst>
                          </p:cTn>
                        </p:par>
                      </p:childTnLst>
                    </p:cTn>
                  </p:par>
                </p:childTnLst>
              </p:cTn>
              <p:nextCondLst>
                <p:cond evt="onClick" delay="0">
                  <p:tgtEl>
                    <p:spTgt spid="20"/>
                  </p:tgtEl>
                </p:cond>
              </p:nextCondLst>
            </p:seq>
            <p:audio>
              <p:cMediaNode vol="80000">
                <p:cTn id="19" fill="hold" display="0">
                  <p:stCondLst>
                    <p:cond delay="indefinite"/>
                  </p:stCondLst>
                  <p:endCondLst>
                    <p:cond evt="onStopAudio" delay="0">
                      <p:tgtEl>
                        <p:sldTgt/>
                      </p:tgtEl>
                    </p:cond>
                  </p:endCondLst>
                </p:cTn>
                <p:tgtEl>
                  <p:spTgt spid="20"/>
                </p:tgtEl>
              </p:cMediaNode>
            </p:audi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00"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00" fill="hold"/>
                                        <p:tgtEl>
                                          <p:spTgt spid="5"/>
                                        </p:tgtEl>
                                      </p:cBhvr>
                                    </p:cmd>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5"/>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000"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mn-lt"/>
              </a:rPr>
              <a:t>The ear canal is like a clarinet, with one open end and one closed end. It resonates strongly at 3000Hz, but suppresses even harmonics. </a:t>
            </a:r>
            <a:endParaRPr lang="en-US" sz="2800" dirty="0">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041" y="3008660"/>
            <a:ext cx="4476440" cy="2603864"/>
          </a:xfrm>
          <a:prstGeom prst="rect">
            <a:avLst/>
          </a:prstGeom>
        </p:spPr>
      </p:pic>
      <p:sp>
        <p:nvSpPr>
          <p:cNvPr id="9" name="TextBox 8"/>
          <p:cNvSpPr txBox="1"/>
          <p:nvPr/>
        </p:nvSpPr>
        <p:spPr>
          <a:xfrm>
            <a:off x="1566041" y="5747293"/>
            <a:ext cx="3426373" cy="707886"/>
          </a:xfrm>
          <a:prstGeom prst="rect">
            <a:avLst/>
          </a:prstGeom>
          <a:noFill/>
        </p:spPr>
        <p:txBody>
          <a:bodyPr wrap="square" rtlCol="0">
            <a:spAutoFit/>
          </a:bodyPr>
          <a:lstStyle/>
          <a:p>
            <a:r>
              <a:rPr lang="en-US" sz="2000" dirty="0" smtClean="0"/>
              <a:t>The spectrum of my HRTFs after equalizing from the front.</a:t>
            </a:r>
            <a:endParaRPr lang="en-US" dirty="0"/>
          </a:p>
        </p:txBody>
      </p:sp>
      <p:sp>
        <p:nvSpPr>
          <p:cNvPr id="10" name="TextBox 9"/>
          <p:cNvSpPr txBox="1"/>
          <p:nvPr/>
        </p:nvSpPr>
        <p:spPr>
          <a:xfrm>
            <a:off x="5666717" y="5692587"/>
            <a:ext cx="5276193" cy="923330"/>
          </a:xfrm>
          <a:prstGeom prst="rect">
            <a:avLst/>
          </a:prstGeom>
          <a:noFill/>
        </p:spPr>
        <p:txBody>
          <a:bodyPr wrap="square" rtlCol="0">
            <a:spAutoFit/>
          </a:bodyPr>
          <a:lstStyle/>
          <a:p>
            <a:r>
              <a:rPr lang="en-US" dirty="0" smtClean="0"/>
              <a:t>The spectrum from a bit of the Beethoven violin concerto recorded from my eardrums after equalizing from the front. Note the dip at 5kHz to 8kHz.</a:t>
            </a:r>
            <a:endParaRPr lang="en-US" dirty="0"/>
          </a:p>
        </p:txBody>
      </p:sp>
      <p:sp>
        <p:nvSpPr>
          <p:cNvPr id="11" name="TextBox 10"/>
          <p:cNvSpPr txBox="1"/>
          <p:nvPr/>
        </p:nvSpPr>
        <p:spPr>
          <a:xfrm>
            <a:off x="1219201" y="1574380"/>
            <a:ext cx="9389680" cy="1354217"/>
          </a:xfrm>
          <a:prstGeom prst="rect">
            <a:avLst/>
          </a:prstGeom>
          <a:noFill/>
        </p:spPr>
        <p:txBody>
          <a:bodyPr wrap="square" rtlCol="0">
            <a:spAutoFit/>
          </a:bodyPr>
          <a:lstStyle/>
          <a:p>
            <a:pPr algn="ctr"/>
            <a:r>
              <a:rPr lang="en-US" sz="2400" dirty="0" smtClean="0"/>
              <a:t>This is why there is a deep notch at ~5500Hz in </a:t>
            </a:r>
            <a:r>
              <a:rPr lang="en-US" sz="2400" dirty="0"/>
              <a:t>my ear canal</a:t>
            </a:r>
            <a:r>
              <a:rPr lang="en-US" sz="2400" dirty="0" smtClean="0"/>
              <a:t>.</a:t>
            </a:r>
          </a:p>
          <a:p>
            <a:pPr algn="ctr"/>
            <a:endParaRPr lang="en-US" dirty="0"/>
          </a:p>
          <a:p>
            <a:pPr algn="ctr"/>
            <a:r>
              <a:rPr lang="en-US" sz="2000" dirty="0" smtClean="0"/>
              <a:t>The notch may look insignificant in the spectrum at left – but it has a large effect on binaural music.</a:t>
            </a:r>
            <a:endParaRPr lang="en-US" sz="20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8802"/>
          <a:stretch/>
        </p:blipFill>
        <p:spPr>
          <a:xfrm>
            <a:off x="1219200" y="3008660"/>
            <a:ext cx="4601629" cy="2603864"/>
          </a:xfrm>
          <a:prstGeom prst="rect">
            <a:avLst/>
          </a:prstGeom>
        </p:spPr>
      </p:pic>
      <p:sp>
        <p:nvSpPr>
          <p:cNvPr id="3" name="Slide Number Placeholder 2"/>
          <p:cNvSpPr>
            <a:spLocks noGrp="1"/>
          </p:cNvSpPr>
          <p:nvPr>
            <p:ph type="sldNum" sz="quarter" idx="12"/>
          </p:nvPr>
        </p:nvSpPr>
        <p:spPr/>
        <p:txBody>
          <a:bodyPr/>
          <a:lstStyle/>
          <a:p>
            <a:fld id="{AD4527BB-AF70-45DC-91B4-8592D654169B}" type="slidenum">
              <a:rPr lang="en-US" smtClean="0"/>
              <a:t>22</a:t>
            </a:fld>
            <a:endParaRPr lang="en-US"/>
          </a:p>
        </p:txBody>
      </p:sp>
    </p:spTree>
    <p:extLst>
      <p:ext uri="{BB962C8B-B14F-4D97-AF65-F5344CB8AC3E}">
        <p14:creationId xmlns:p14="http://schemas.microsoft.com/office/powerpoint/2010/main" val="2924053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11427"/>
          </a:xfrm>
        </p:spPr>
        <p:txBody>
          <a:bodyPr>
            <a:normAutofit/>
          </a:bodyPr>
          <a:lstStyle/>
          <a:p>
            <a:pPr algn="ctr"/>
            <a:r>
              <a:rPr lang="en-US" sz="2800" dirty="0" smtClean="0">
                <a:latin typeface="+mn-lt"/>
              </a:rPr>
              <a:t>My individual notches are important for the localization and externalization of the sound image.</a:t>
            </a:r>
            <a:r>
              <a:rPr lang="en-US" sz="3600" dirty="0" smtClean="0">
                <a:latin typeface="+mn-lt"/>
              </a:rPr>
              <a:t> </a:t>
            </a:r>
            <a:endParaRPr lang="en-US" sz="3600" dirty="0">
              <a:latin typeface="+mn-lt"/>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848593"/>
            <a:ext cx="3645477" cy="238214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0222" y="1856757"/>
            <a:ext cx="3647985" cy="238214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8151" y="1856364"/>
            <a:ext cx="3646733" cy="2374369"/>
          </a:xfrm>
          <a:prstGeom prst="rect">
            <a:avLst/>
          </a:prstGeom>
        </p:spPr>
      </p:pic>
      <p:sp>
        <p:nvSpPr>
          <p:cNvPr id="7" name="TextBox 6"/>
          <p:cNvSpPr txBox="1"/>
          <p:nvPr/>
        </p:nvSpPr>
        <p:spPr>
          <a:xfrm>
            <a:off x="164802" y="4391459"/>
            <a:ext cx="3925471" cy="923330"/>
          </a:xfrm>
          <a:prstGeom prst="rect">
            <a:avLst/>
          </a:prstGeom>
          <a:noFill/>
        </p:spPr>
        <p:txBody>
          <a:bodyPr wrap="square" rtlCol="0">
            <a:spAutoFit/>
          </a:bodyPr>
          <a:lstStyle/>
          <a:p>
            <a:r>
              <a:rPr lang="en-US" dirty="0" smtClean="0"/>
              <a:t>Here is a spectrum from the Beethoven violin concerto recorded from my eardrums in Hamburg.</a:t>
            </a:r>
            <a:endParaRPr lang="en-US" dirty="0"/>
          </a:p>
        </p:txBody>
      </p:sp>
      <p:sp>
        <p:nvSpPr>
          <p:cNvPr id="8" name="TextBox 7"/>
          <p:cNvSpPr txBox="1"/>
          <p:nvPr/>
        </p:nvSpPr>
        <p:spPr>
          <a:xfrm>
            <a:off x="4230271" y="4391459"/>
            <a:ext cx="3300248" cy="923330"/>
          </a:xfrm>
          <a:prstGeom prst="rect">
            <a:avLst/>
          </a:prstGeom>
          <a:noFill/>
        </p:spPr>
        <p:txBody>
          <a:bodyPr wrap="square" rtlCol="0">
            <a:spAutoFit/>
          </a:bodyPr>
          <a:lstStyle/>
          <a:p>
            <a:r>
              <a:rPr lang="en-US" dirty="0" smtClean="0"/>
              <a:t>Here is the same passage recorded by a friend with microphones in his concha.</a:t>
            </a:r>
            <a:endParaRPr lang="en-US" dirty="0"/>
          </a:p>
        </p:txBody>
      </p:sp>
      <p:sp>
        <p:nvSpPr>
          <p:cNvPr id="9" name="TextBox 8"/>
          <p:cNvSpPr txBox="1"/>
          <p:nvPr/>
        </p:nvSpPr>
        <p:spPr>
          <a:xfrm>
            <a:off x="7780673" y="4407011"/>
            <a:ext cx="3664211" cy="923330"/>
          </a:xfrm>
          <a:prstGeom prst="rect">
            <a:avLst/>
          </a:prstGeom>
          <a:noFill/>
        </p:spPr>
        <p:txBody>
          <a:bodyPr wrap="square" rtlCol="0">
            <a:spAutoFit/>
          </a:bodyPr>
          <a:lstStyle/>
          <a:p>
            <a:r>
              <a:rPr lang="en-US" dirty="0" smtClean="0"/>
              <a:t>I used a parametric equalizer to add a -14dB dip at 6500Hz to the concha recording. It sounds more real to me.</a:t>
            </a:r>
            <a:endParaRPr lang="en-US" dirty="0"/>
          </a:p>
        </p:txBody>
      </p:sp>
      <p:sp>
        <p:nvSpPr>
          <p:cNvPr id="10" name="TextBox 9"/>
          <p:cNvSpPr txBox="1"/>
          <p:nvPr/>
        </p:nvSpPr>
        <p:spPr>
          <a:xfrm>
            <a:off x="838200" y="5514784"/>
            <a:ext cx="10384221" cy="1015663"/>
          </a:xfrm>
          <a:prstGeom prst="rect">
            <a:avLst/>
          </a:prstGeom>
          <a:noFill/>
        </p:spPr>
        <p:txBody>
          <a:bodyPr wrap="square" rtlCol="0">
            <a:spAutoFit/>
          </a:bodyPr>
          <a:lstStyle/>
          <a:p>
            <a:pPr algn="ctr"/>
            <a:r>
              <a:rPr lang="en-US" sz="2000" dirty="0" smtClean="0">
                <a:solidFill>
                  <a:srgbClr val="C00000"/>
                </a:solidFill>
              </a:rPr>
              <a:t>With equalized headphones my eardrum recording was realistic. My friend’s recording localized  inside </a:t>
            </a:r>
            <a:r>
              <a:rPr lang="en-US" sz="2000" dirty="0">
                <a:solidFill>
                  <a:srgbClr val="C00000"/>
                </a:solidFill>
              </a:rPr>
              <a:t>my head and </a:t>
            </a:r>
            <a:r>
              <a:rPr lang="en-US" sz="2000" dirty="0" smtClean="0">
                <a:solidFill>
                  <a:srgbClr val="C00000"/>
                </a:solidFill>
              </a:rPr>
              <a:t>was too bright. Adding a -14dB dip at 6700Hz with a Q of 3 brought the recording forward and outside my head. It sounded similar to the one from my eardrums. </a:t>
            </a:r>
            <a:endParaRPr lang="en-US" sz="2000" dirty="0">
              <a:solidFill>
                <a:srgbClr val="C00000"/>
              </a:solidFill>
            </a:endParaRPr>
          </a:p>
        </p:txBody>
      </p:sp>
      <p:pic>
        <p:nvPicPr>
          <p:cNvPr id="3" name="Beethoven violin dg probe eq para ex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 y="3039663"/>
            <a:ext cx="609600" cy="609600"/>
          </a:xfrm>
          <a:prstGeom prst="rect">
            <a:avLst/>
          </a:prstGeom>
        </p:spPr>
      </p:pic>
      <p:pic>
        <p:nvPicPr>
          <p:cNvPr id="11" name="Beethoven violin Ralph no eq">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591915" y="3036904"/>
            <a:ext cx="609600" cy="609600"/>
          </a:xfrm>
          <a:prstGeom prst="rect">
            <a:avLst/>
          </a:prstGeom>
        </p:spPr>
      </p:pic>
      <p:pic>
        <p:nvPicPr>
          <p:cNvPr id="12" name="Beethoven violin Ralph with eq">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247782" y="2994277"/>
            <a:ext cx="609600" cy="609600"/>
          </a:xfrm>
          <a:prstGeom prst="rect">
            <a:avLst/>
          </a:prstGeom>
        </p:spPr>
      </p:pic>
      <p:sp>
        <p:nvSpPr>
          <p:cNvPr id="13" name="Slide Number Placeholder 12"/>
          <p:cNvSpPr>
            <a:spLocks noGrp="1"/>
          </p:cNvSpPr>
          <p:nvPr>
            <p:ph type="sldNum" sz="quarter" idx="12"/>
          </p:nvPr>
        </p:nvSpPr>
        <p:spPr/>
        <p:txBody>
          <a:bodyPr/>
          <a:lstStyle/>
          <a:p>
            <a:fld id="{AD4527BB-AF70-45DC-91B4-8592D654169B}" type="slidenum">
              <a:rPr lang="en-US" smtClean="0"/>
              <a:t>23</a:t>
            </a:fld>
            <a:endParaRPr lang="en-US"/>
          </a:p>
        </p:txBody>
      </p:sp>
    </p:spTree>
    <p:extLst>
      <p:ext uri="{BB962C8B-B14F-4D97-AF65-F5344CB8AC3E}">
        <p14:creationId xmlns:p14="http://schemas.microsoft.com/office/powerpoint/2010/main" val="2566542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23"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00"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lgn="ctr" eaLnBrk="1" hangingPunct="1"/>
            <a:r>
              <a:rPr lang="en-US" altLang="en-US" dirty="0">
                <a:latin typeface="+mn-lt"/>
              </a:rPr>
              <a:t>Head Tracking</a:t>
            </a:r>
          </a:p>
        </p:txBody>
      </p:sp>
      <p:sp>
        <p:nvSpPr>
          <p:cNvPr id="17411" name="Rectangle 3"/>
          <p:cNvSpPr>
            <a:spLocks noGrp="1" noChangeArrowheads="1"/>
          </p:cNvSpPr>
          <p:nvPr>
            <p:ph type="body" idx="1"/>
          </p:nvPr>
        </p:nvSpPr>
        <p:spPr>
          <a:xfrm>
            <a:off x="719847" y="1690688"/>
            <a:ext cx="10633953" cy="4435813"/>
          </a:xfrm>
        </p:spPr>
        <p:txBody>
          <a:bodyPr/>
          <a:lstStyle/>
          <a:p>
            <a:pPr lvl="1" eaLnBrk="1" hangingPunct="1">
              <a:lnSpc>
                <a:spcPct val="80000"/>
              </a:lnSpc>
            </a:pPr>
            <a:endParaRPr lang="en-US" altLang="en-US" sz="1800" dirty="0"/>
          </a:p>
          <a:p>
            <a:pPr>
              <a:lnSpc>
                <a:spcPct val="80000"/>
              </a:lnSpc>
            </a:pPr>
            <a:r>
              <a:rPr lang="en-US" altLang="en-US" dirty="0" smtClean="0"/>
              <a:t>Virtual realty systems rely on head tracking to achieve frontal localization. </a:t>
            </a:r>
          </a:p>
          <a:p>
            <a:pPr>
              <a:lnSpc>
                <a:spcPct val="80000"/>
              </a:lnSpc>
            </a:pPr>
            <a:endParaRPr lang="en-US" altLang="en-US" dirty="0"/>
          </a:p>
          <a:p>
            <a:pPr>
              <a:lnSpc>
                <a:spcPct val="80000"/>
              </a:lnSpc>
            </a:pPr>
            <a:r>
              <a:rPr lang="en-US" altLang="en-US" dirty="0" smtClean="0"/>
              <a:t>Head </a:t>
            </a:r>
            <a:r>
              <a:rPr lang="en-US" altLang="en-US" dirty="0"/>
              <a:t>motion produces azimuth cues that are so compelling that the brain </a:t>
            </a:r>
            <a:r>
              <a:rPr lang="en-US" altLang="en-US" dirty="0" smtClean="0"/>
              <a:t>learns </a:t>
            </a:r>
            <a:r>
              <a:rPr lang="en-US" altLang="en-US" dirty="0"/>
              <a:t>to ignore </a:t>
            </a:r>
            <a:r>
              <a:rPr lang="en-US" altLang="en-US" dirty="0" smtClean="0"/>
              <a:t>the timbre </a:t>
            </a:r>
            <a:r>
              <a:rPr lang="en-US" altLang="en-US" dirty="0"/>
              <a:t>cues from the </a:t>
            </a:r>
            <a:r>
              <a:rPr lang="en-US" altLang="en-US" dirty="0" smtClean="0"/>
              <a:t>head and pinna</a:t>
            </a:r>
            <a:r>
              <a:rPr lang="en-US" altLang="en-US" dirty="0"/>
              <a:t>.  </a:t>
            </a:r>
            <a:endParaRPr lang="en-US" altLang="en-US" dirty="0" smtClean="0"/>
          </a:p>
          <a:p>
            <a:pPr>
              <a:lnSpc>
                <a:spcPct val="80000"/>
              </a:lnSpc>
            </a:pPr>
            <a:endParaRPr lang="en-US" altLang="en-US" dirty="0"/>
          </a:p>
          <a:p>
            <a:pPr>
              <a:lnSpc>
                <a:spcPct val="80000"/>
              </a:lnSpc>
            </a:pPr>
            <a:r>
              <a:rPr lang="en-US" altLang="en-US" dirty="0" smtClean="0"/>
              <a:t>But perceptions that </a:t>
            </a:r>
            <a:r>
              <a:rPr lang="en-US" altLang="en-US" dirty="0"/>
              <a:t>depend on timbre, such as </a:t>
            </a:r>
            <a:r>
              <a:rPr lang="en-US" altLang="en-US" dirty="0" smtClean="0"/>
              <a:t>elevation, intelligibility </a:t>
            </a:r>
            <a:r>
              <a:rPr lang="en-US" altLang="en-US" dirty="0"/>
              <a:t>and sound balance, </a:t>
            </a:r>
            <a:r>
              <a:rPr lang="en-US" altLang="en-US" dirty="0" smtClean="0"/>
              <a:t>are unnatural and can be misleading.</a:t>
            </a:r>
          </a:p>
        </p:txBody>
      </p:sp>
      <p:sp>
        <p:nvSpPr>
          <p:cNvPr id="2" name="Slide Number Placeholder 1"/>
          <p:cNvSpPr>
            <a:spLocks noGrp="1"/>
          </p:cNvSpPr>
          <p:nvPr>
            <p:ph type="sldNum" sz="quarter" idx="12"/>
          </p:nvPr>
        </p:nvSpPr>
        <p:spPr/>
        <p:txBody>
          <a:bodyPr/>
          <a:lstStyle/>
          <a:p>
            <a:fld id="{AD4527BB-AF70-45DC-91B4-8592D654169B}" type="slidenum">
              <a:rPr lang="en-US" smtClean="0"/>
              <a:t>24</a:t>
            </a:fld>
            <a:endParaRPr lang="en-US"/>
          </a:p>
        </p:txBody>
      </p:sp>
    </p:spTree>
    <p:extLst>
      <p:ext uri="{BB962C8B-B14F-4D97-AF65-F5344CB8AC3E}">
        <p14:creationId xmlns:p14="http://schemas.microsoft.com/office/powerpoint/2010/main" val="1472364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3" y="365125"/>
            <a:ext cx="11107837" cy="1325563"/>
          </a:xfrm>
        </p:spPr>
        <p:txBody>
          <a:bodyPr>
            <a:noAutofit/>
          </a:bodyPr>
          <a:lstStyle/>
          <a:p>
            <a:pPr algn="ctr"/>
            <a:r>
              <a:rPr lang="en-US" sz="3200" dirty="0" smtClean="0">
                <a:latin typeface="+mn-lt"/>
              </a:rPr>
              <a:t>People have heads and pinna of different sizes and shapes. Can a binaural recordings made for one person work for others?</a:t>
            </a:r>
            <a:endParaRPr lang="en-US" sz="3200" dirty="0">
              <a:latin typeface="+mn-lt"/>
            </a:endParaRPr>
          </a:p>
        </p:txBody>
      </p:sp>
      <p:sp>
        <p:nvSpPr>
          <p:cNvPr id="3" name="Content Placeholder 2"/>
          <p:cNvSpPr>
            <a:spLocks noGrp="1"/>
          </p:cNvSpPr>
          <p:nvPr>
            <p:ph idx="1"/>
          </p:nvPr>
        </p:nvSpPr>
        <p:spPr>
          <a:xfrm>
            <a:off x="466241" y="1978364"/>
            <a:ext cx="11424212" cy="4206678"/>
          </a:xfrm>
        </p:spPr>
        <p:txBody>
          <a:bodyPr/>
          <a:lstStyle/>
          <a:p>
            <a:pPr marL="0" indent="0" algn="ctr">
              <a:buNone/>
            </a:pPr>
            <a:r>
              <a:rPr lang="en-US" sz="3200" dirty="0" smtClean="0">
                <a:solidFill>
                  <a:srgbClr val="C00000"/>
                </a:solidFill>
              </a:rPr>
              <a:t>We believe this is possible if the recordings are equalized to be flat from the front.</a:t>
            </a:r>
            <a:endParaRPr lang="en-US" sz="2000" dirty="0" smtClean="0"/>
          </a:p>
          <a:p>
            <a:pPr marL="0" indent="0">
              <a:buNone/>
            </a:pPr>
            <a:r>
              <a:rPr lang="en-US" sz="2200" dirty="0" smtClean="0"/>
              <a:t>Timbre changes gradually in the front +- 30 degrees of azimuth, and ILD and ITD vary predictably. </a:t>
            </a:r>
          </a:p>
          <a:p>
            <a:pPr marL="0" indent="0" algn="ctr">
              <a:buNone/>
            </a:pPr>
            <a:r>
              <a:rPr lang="en-US" sz="2400" dirty="0" smtClean="0">
                <a:solidFill>
                  <a:srgbClr val="C00000"/>
                </a:solidFill>
              </a:rPr>
              <a:t>Binaural recordings equalized to be frequency flat from the front have similar localization cues for all people, although with possible differences in scale. </a:t>
            </a:r>
          </a:p>
          <a:p>
            <a:pPr marL="0" indent="0" algn="ctr">
              <a:buNone/>
            </a:pPr>
            <a:endParaRPr lang="en-US" sz="2400" dirty="0" smtClean="0"/>
          </a:p>
          <a:p>
            <a:pPr marL="0" indent="0" algn="ctr">
              <a:buNone/>
            </a:pPr>
            <a:r>
              <a:rPr lang="en-US" sz="2400" dirty="0" smtClean="0"/>
              <a:t>We </a:t>
            </a:r>
            <a:r>
              <a:rPr lang="en-US" sz="2400" dirty="0"/>
              <a:t>make frontally equalized binaural recordings from our own eardrums and from dummy heads.  When we play them  to others with individual equalization they report a strong perception of “being there</a:t>
            </a:r>
            <a:r>
              <a:rPr lang="en-US" sz="2400" dirty="0" smtClean="0"/>
              <a:t>”</a:t>
            </a:r>
          </a:p>
        </p:txBody>
      </p:sp>
      <p:sp>
        <p:nvSpPr>
          <p:cNvPr id="4" name="Slide Number Placeholder 3"/>
          <p:cNvSpPr>
            <a:spLocks noGrp="1"/>
          </p:cNvSpPr>
          <p:nvPr>
            <p:ph type="sldNum" sz="quarter" idx="12"/>
          </p:nvPr>
        </p:nvSpPr>
        <p:spPr/>
        <p:txBody>
          <a:bodyPr/>
          <a:lstStyle/>
          <a:p>
            <a:fld id="{AD4527BB-AF70-45DC-91B4-8592D654169B}" type="slidenum">
              <a:rPr lang="en-US" smtClean="0"/>
              <a:t>25</a:t>
            </a:fld>
            <a:endParaRPr lang="en-US"/>
          </a:p>
        </p:txBody>
      </p:sp>
    </p:spTree>
    <p:extLst>
      <p:ext uri="{BB962C8B-B14F-4D97-AF65-F5344CB8AC3E}">
        <p14:creationId xmlns:p14="http://schemas.microsoft.com/office/powerpoint/2010/main" val="4251068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120"/>
            <a:ext cx="10515600" cy="938381"/>
          </a:xfrm>
        </p:spPr>
        <p:txBody>
          <a:bodyPr>
            <a:noAutofit/>
          </a:bodyPr>
          <a:lstStyle/>
          <a:p>
            <a:pPr algn="ctr"/>
            <a:r>
              <a:rPr lang="en-US" sz="2800" dirty="0" smtClean="0"/>
              <a:t>Making binaural recordings from my eardrums.</a:t>
            </a:r>
            <a:endParaRPr lang="en-US" sz="2800" dirty="0"/>
          </a:p>
        </p:txBody>
      </p:sp>
      <p:sp>
        <p:nvSpPr>
          <p:cNvPr id="3" name="Content Placeholder 2"/>
          <p:cNvSpPr>
            <a:spLocks noGrp="1"/>
          </p:cNvSpPr>
          <p:nvPr>
            <p:ph idx="1"/>
          </p:nvPr>
        </p:nvSpPr>
        <p:spPr>
          <a:xfrm>
            <a:off x="715119" y="1326575"/>
            <a:ext cx="10515600" cy="4351338"/>
          </a:xfrm>
        </p:spPr>
        <p:txBody>
          <a:bodyPr>
            <a:normAutofit/>
          </a:bodyPr>
          <a:lstStyle/>
          <a:p>
            <a:r>
              <a:rPr lang="en-US" sz="2000" dirty="0" smtClean="0"/>
              <a:t>I  make binaural recordings from my own eardrums using soft tipped probes attached to my eyeglasses. </a:t>
            </a:r>
          </a:p>
          <a:p>
            <a:r>
              <a:rPr lang="en-US" sz="2000" dirty="0" smtClean="0"/>
              <a:t>There is a YouTube video showing how to make the probes.</a:t>
            </a:r>
          </a:p>
        </p:txBody>
      </p:sp>
      <p:pic>
        <p:nvPicPr>
          <p:cNvPr id="4" name="Picture 4" descr="new_probe_left"/>
          <p:cNvPicPr>
            <a:picLocks noChangeAspect="1" noChangeArrowheads="1"/>
          </p:cNvPicPr>
          <p:nvPr/>
        </p:nvPicPr>
        <p:blipFill rotWithShape="1">
          <a:blip r:embed="rId2">
            <a:extLst>
              <a:ext uri="{28A0092B-C50C-407E-A947-70E740481C1C}">
                <a14:useLocalDpi xmlns:a14="http://schemas.microsoft.com/office/drawing/2010/main" val="0"/>
              </a:ext>
            </a:extLst>
          </a:blip>
          <a:srcRect l="10646" t="1107" r="-1190" b="-1107"/>
          <a:stretch/>
        </p:blipFill>
        <p:spPr bwMode="auto">
          <a:xfrm>
            <a:off x="885218" y="3171791"/>
            <a:ext cx="2219978" cy="263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glasses_on_rt_e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841"/>
          <a:stretch/>
        </p:blipFill>
        <p:spPr bwMode="auto">
          <a:xfrm>
            <a:off x="3192745" y="3171790"/>
            <a:ext cx="2536359" cy="263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077" t="10729" r="1965"/>
          <a:stretch/>
        </p:blipFill>
        <p:spPr>
          <a:xfrm>
            <a:off x="5911175" y="2650814"/>
            <a:ext cx="3137030" cy="1839074"/>
          </a:xfrm>
          <a:prstGeom prst="rect">
            <a:avLst/>
          </a:prstGeom>
        </p:spPr>
      </p:pic>
      <p:sp>
        <p:nvSpPr>
          <p:cNvPr id="9" name="TextBox 8"/>
          <p:cNvSpPr txBox="1"/>
          <p:nvPr/>
        </p:nvSpPr>
        <p:spPr>
          <a:xfrm>
            <a:off x="626265" y="5807987"/>
            <a:ext cx="4957411" cy="646331"/>
          </a:xfrm>
          <a:prstGeom prst="rect">
            <a:avLst/>
          </a:prstGeom>
          <a:noFill/>
        </p:spPr>
        <p:txBody>
          <a:bodyPr wrap="square" rtlCol="0">
            <a:spAutoFit/>
          </a:bodyPr>
          <a:lstStyle/>
          <a:p>
            <a:pPr algn="ctr"/>
            <a:r>
              <a:rPr lang="en-US" dirty="0" smtClean="0"/>
              <a:t>The probes are comfortable, discrete, and do not obstruct my hearing.</a:t>
            </a:r>
            <a:endParaRPr lang="en-US" dirty="0"/>
          </a:p>
        </p:txBody>
      </p:sp>
      <p:sp>
        <p:nvSpPr>
          <p:cNvPr id="11" name="TextBox 10"/>
          <p:cNvSpPr txBox="1"/>
          <p:nvPr/>
        </p:nvSpPr>
        <p:spPr>
          <a:xfrm>
            <a:off x="5911175" y="4852966"/>
            <a:ext cx="5869021" cy="1754326"/>
          </a:xfrm>
          <a:prstGeom prst="rect">
            <a:avLst/>
          </a:prstGeom>
          <a:noFill/>
        </p:spPr>
        <p:txBody>
          <a:bodyPr wrap="square" rtlCol="0">
            <a:spAutoFit/>
          </a:bodyPr>
          <a:lstStyle/>
          <a:p>
            <a:r>
              <a:rPr lang="en-US" dirty="0" smtClean="0"/>
              <a:t>The recordings are first equalized with a Matlab-calculated inverse of the probe response. The recording is then equalized to be flat from the front using the four section parametric filter shown earlier. </a:t>
            </a:r>
            <a:r>
              <a:rPr lang="en-US" dirty="0" smtClean="0">
                <a:solidFill>
                  <a:srgbClr val="C00000"/>
                </a:solidFill>
              </a:rPr>
              <a:t>The recordings play beautifully on loudspeakers, and are spectacular when played on equalized headphones.</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5933" b="29356"/>
          <a:stretch/>
        </p:blipFill>
        <p:spPr>
          <a:xfrm>
            <a:off x="9048205" y="2687245"/>
            <a:ext cx="2546874" cy="1802643"/>
          </a:xfrm>
          <a:prstGeom prst="rect">
            <a:avLst/>
          </a:prstGeom>
        </p:spPr>
      </p:pic>
      <p:sp>
        <p:nvSpPr>
          <p:cNvPr id="5" name="TextBox 4"/>
          <p:cNvSpPr txBox="1"/>
          <p:nvPr/>
        </p:nvSpPr>
        <p:spPr>
          <a:xfrm>
            <a:off x="6063954" y="4508164"/>
            <a:ext cx="5633156" cy="307777"/>
          </a:xfrm>
          <a:prstGeom prst="rect">
            <a:avLst/>
          </a:prstGeom>
          <a:noFill/>
        </p:spPr>
        <p:txBody>
          <a:bodyPr wrap="square" rtlCol="0">
            <a:spAutoFit/>
          </a:bodyPr>
          <a:lstStyle/>
          <a:p>
            <a:r>
              <a:rPr lang="en-US" sz="1400" dirty="0" smtClean="0"/>
              <a:t>Probe microphone inverse function             frontal eardrum inverse function</a:t>
            </a:r>
            <a:endParaRPr lang="en-US" sz="1400" dirty="0"/>
          </a:p>
        </p:txBody>
      </p:sp>
      <p:sp>
        <p:nvSpPr>
          <p:cNvPr id="7" name="Slide Number Placeholder 6"/>
          <p:cNvSpPr>
            <a:spLocks noGrp="1"/>
          </p:cNvSpPr>
          <p:nvPr>
            <p:ph type="sldNum" sz="quarter" idx="12"/>
          </p:nvPr>
        </p:nvSpPr>
        <p:spPr/>
        <p:txBody>
          <a:bodyPr/>
          <a:lstStyle/>
          <a:p>
            <a:fld id="{AD4527BB-AF70-45DC-91B4-8592D654169B}" type="slidenum">
              <a:rPr lang="en-US" smtClean="0"/>
              <a:t>26</a:t>
            </a:fld>
            <a:endParaRPr lang="en-US"/>
          </a:p>
        </p:txBody>
      </p:sp>
    </p:spTree>
    <p:extLst>
      <p:ext uri="{BB962C8B-B14F-4D97-AF65-F5344CB8AC3E}">
        <p14:creationId xmlns:p14="http://schemas.microsoft.com/office/powerpoint/2010/main" val="3363325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22570" y="168275"/>
            <a:ext cx="11021438" cy="1325563"/>
          </a:xfrm>
        </p:spPr>
        <p:txBody>
          <a:bodyPr>
            <a:normAutofit/>
          </a:bodyPr>
          <a:lstStyle/>
          <a:p>
            <a:pPr algn="ctr" eaLnBrk="1" hangingPunct="1"/>
            <a:r>
              <a:rPr lang="en-US" altLang="en-US" sz="3200" dirty="0">
                <a:latin typeface="+mn-lt"/>
              </a:rPr>
              <a:t>Equalization of </a:t>
            </a:r>
            <a:r>
              <a:rPr lang="en-US" altLang="en-US" sz="3200" dirty="0" smtClean="0">
                <a:latin typeface="+mn-lt"/>
              </a:rPr>
              <a:t>headphones with probe microphones</a:t>
            </a:r>
            <a:endParaRPr lang="en-US" altLang="en-US" sz="3200" dirty="0">
              <a:latin typeface="+mn-lt"/>
            </a:endParaRPr>
          </a:p>
        </p:txBody>
      </p:sp>
      <p:sp>
        <p:nvSpPr>
          <p:cNvPr id="26627" name="Text Box 5"/>
          <p:cNvSpPr txBox="1">
            <a:spLocks noChangeArrowheads="1"/>
          </p:cNvSpPr>
          <p:nvPr/>
        </p:nvSpPr>
        <p:spPr bwMode="auto">
          <a:xfrm>
            <a:off x="5428432" y="1709655"/>
            <a:ext cx="55107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smtClean="0"/>
              <a:t>We carefully </a:t>
            </a:r>
            <a:r>
              <a:rPr lang="en-US" altLang="en-US" sz="1800" dirty="0"/>
              <a:t>place headphones on the listener while the equalized probe microphones are in place.</a:t>
            </a:r>
          </a:p>
          <a:p>
            <a:pPr eaLnBrk="1" hangingPunct="1">
              <a:spcBef>
                <a:spcPct val="50000"/>
              </a:spcBef>
              <a:buFontTx/>
              <a:buNone/>
            </a:pPr>
            <a:r>
              <a:rPr lang="en-US" altLang="en-US" sz="1800" dirty="0" smtClean="0"/>
              <a:t>We measure </a:t>
            </a:r>
            <a:r>
              <a:rPr lang="en-US" altLang="en-US" sz="1800" dirty="0"/>
              <a:t>the sound </a:t>
            </a:r>
            <a:r>
              <a:rPr lang="en-US" altLang="en-US" sz="1800" dirty="0" smtClean="0"/>
              <a:t>spectrum </a:t>
            </a:r>
            <a:r>
              <a:rPr lang="en-US" altLang="en-US" sz="1800" dirty="0"/>
              <a:t>at the </a:t>
            </a:r>
            <a:r>
              <a:rPr lang="en-US" altLang="en-US" sz="1800" dirty="0" smtClean="0"/>
              <a:t>eardrums, </a:t>
            </a:r>
            <a:r>
              <a:rPr lang="en-US" altLang="en-US" sz="1800" dirty="0"/>
              <a:t>and construct an inverse filter for these </a:t>
            </a:r>
            <a:r>
              <a:rPr lang="en-US" altLang="en-US" sz="1800" dirty="0" smtClean="0"/>
              <a:t>phones</a:t>
            </a:r>
            <a:r>
              <a:rPr lang="en-US" altLang="en-US" sz="1800" dirty="0"/>
              <a:t>.</a:t>
            </a:r>
          </a:p>
          <a:p>
            <a:pPr eaLnBrk="1" hangingPunct="1">
              <a:spcBef>
                <a:spcPct val="50000"/>
              </a:spcBef>
              <a:buFontTx/>
              <a:buNone/>
            </a:pPr>
            <a:r>
              <a:rPr lang="en-US" altLang="en-US" sz="1800" dirty="0" smtClean="0"/>
              <a:t>When </a:t>
            </a:r>
            <a:r>
              <a:rPr lang="en-US" altLang="en-US" sz="1800" dirty="0"/>
              <a:t>this is done carefully, the sound </a:t>
            </a:r>
            <a:r>
              <a:rPr lang="en-US" altLang="en-US" sz="1800" dirty="0" smtClean="0"/>
              <a:t>spectrum at the eardrum during </a:t>
            </a:r>
            <a:r>
              <a:rPr lang="en-US" altLang="en-US" sz="1800" dirty="0"/>
              <a:t>the recording will be exactly </a:t>
            </a:r>
            <a:r>
              <a:rPr lang="en-US" altLang="en-US" sz="1800" dirty="0" smtClean="0"/>
              <a:t>reproduced. </a:t>
            </a:r>
            <a:endParaRPr lang="en-US" altLang="en-US" sz="1800" dirty="0"/>
          </a:p>
        </p:txBody>
      </p:sp>
      <p:sp>
        <p:nvSpPr>
          <p:cNvPr id="26628" name="Text Box 6"/>
          <p:cNvSpPr txBox="1">
            <a:spLocks noChangeArrowheads="1"/>
          </p:cNvSpPr>
          <p:nvPr/>
        </p:nvSpPr>
        <p:spPr bwMode="auto">
          <a:xfrm>
            <a:off x="370391" y="4743856"/>
            <a:ext cx="1136633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For </a:t>
            </a:r>
            <a:r>
              <a:rPr lang="en-US" altLang="en-US" sz="1800" dirty="0" smtClean="0"/>
              <a:t>precise vertical </a:t>
            </a:r>
            <a:r>
              <a:rPr lang="en-US" altLang="en-US" sz="1800" dirty="0"/>
              <a:t>localization a </a:t>
            </a:r>
            <a:r>
              <a:rPr lang="en-US" altLang="en-US" sz="1800" dirty="0" smtClean="0"/>
              <a:t>mathematical </a:t>
            </a:r>
            <a:r>
              <a:rPr lang="en-US" altLang="en-US" sz="1800" dirty="0"/>
              <a:t>inversion </a:t>
            </a:r>
            <a:r>
              <a:rPr lang="en-US" altLang="en-US" sz="1800" dirty="0" smtClean="0"/>
              <a:t>may be necessary</a:t>
            </a:r>
            <a:r>
              <a:rPr lang="en-US" altLang="en-US" sz="1800" dirty="0"/>
              <a:t>. But </a:t>
            </a:r>
            <a:r>
              <a:rPr lang="en-US" altLang="en-US" sz="1800" dirty="0" smtClean="0"/>
              <a:t>I </a:t>
            </a:r>
            <a:r>
              <a:rPr lang="en-US" altLang="en-US" sz="1800" dirty="0"/>
              <a:t>prefer to construct </a:t>
            </a:r>
            <a:r>
              <a:rPr lang="en-US" altLang="en-US" sz="1800" dirty="0" smtClean="0"/>
              <a:t>inverse filters </a:t>
            </a:r>
            <a:r>
              <a:rPr lang="en-US" altLang="en-US" sz="1800" dirty="0"/>
              <a:t>using a small number of minimum phase parametric </a:t>
            </a:r>
            <a:r>
              <a:rPr lang="en-US" altLang="en-US" sz="1800" dirty="0" smtClean="0"/>
              <a:t>equalizers, or our 1/3 octave Q=5 graphic equalizer. </a:t>
            </a:r>
          </a:p>
          <a:p>
            <a:pPr algn="ctr" eaLnBrk="1" hangingPunct="1">
              <a:spcBef>
                <a:spcPct val="50000"/>
              </a:spcBef>
              <a:buFontTx/>
              <a:buNone/>
            </a:pPr>
            <a:r>
              <a:rPr lang="en-US" altLang="en-US" sz="2000" dirty="0" smtClean="0">
                <a:solidFill>
                  <a:srgbClr val="C00000"/>
                </a:solidFill>
              </a:rPr>
              <a:t>I no longer use probes to equalize headphones. The equal loudness app described in the next slide works well.</a:t>
            </a:r>
          </a:p>
        </p:txBody>
      </p:sp>
      <p:pic>
        <p:nvPicPr>
          <p:cNvPr id="26629" name="Picture 7" descr="headphone_on_dg"/>
          <p:cNvPicPr>
            <a:picLocks noChangeAspect="1" noChangeArrowheads="1"/>
          </p:cNvPicPr>
          <p:nvPr/>
        </p:nvPicPr>
        <p:blipFill>
          <a:blip r:embed="rId2" cstate="print">
            <a:extLst>
              <a:ext uri="{28A0092B-C50C-407E-A947-70E740481C1C}">
                <a14:useLocalDpi xmlns:a14="http://schemas.microsoft.com/office/drawing/2010/main" val="0"/>
              </a:ext>
            </a:extLst>
          </a:blip>
          <a:srcRect l="14482"/>
          <a:stretch>
            <a:fillRect/>
          </a:stretch>
        </p:blipFill>
        <p:spPr bwMode="auto">
          <a:xfrm>
            <a:off x="1371600" y="1293780"/>
            <a:ext cx="3581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527BB-AF70-45DC-91B4-8592D654169B}" type="slidenum">
              <a:rPr lang="en-US" smtClean="0"/>
              <a:t>27</a:t>
            </a:fld>
            <a:endParaRPr lang="en-US"/>
          </a:p>
        </p:txBody>
      </p:sp>
    </p:spTree>
    <p:extLst>
      <p:ext uri="{BB962C8B-B14F-4D97-AF65-F5344CB8AC3E}">
        <p14:creationId xmlns:p14="http://schemas.microsoft.com/office/powerpoint/2010/main" val="2640233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98" y="0"/>
            <a:ext cx="10515600" cy="880015"/>
          </a:xfrm>
        </p:spPr>
        <p:txBody>
          <a:bodyPr>
            <a:normAutofit/>
          </a:bodyPr>
          <a:lstStyle/>
          <a:p>
            <a:pPr algn="ctr"/>
            <a:r>
              <a:rPr lang="en-US" sz="3200" dirty="0" smtClean="0">
                <a:latin typeface="+mn-lt"/>
              </a:rPr>
              <a:t>Headphone equalization by listening for equal loudness.</a:t>
            </a:r>
            <a:endParaRPr lang="en-US" sz="32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86" y="927580"/>
            <a:ext cx="4716223" cy="2451370"/>
          </a:xfrm>
          <a:prstGeom prst="rect">
            <a:avLst/>
          </a:prstGeom>
        </p:spPr>
      </p:pic>
      <p:sp>
        <p:nvSpPr>
          <p:cNvPr id="3" name="TextBox 2"/>
          <p:cNvSpPr txBox="1"/>
          <p:nvPr/>
        </p:nvSpPr>
        <p:spPr>
          <a:xfrm>
            <a:off x="5461354" y="722104"/>
            <a:ext cx="6298492" cy="2862322"/>
          </a:xfrm>
          <a:prstGeom prst="rect">
            <a:avLst/>
          </a:prstGeom>
          <a:noFill/>
        </p:spPr>
        <p:txBody>
          <a:bodyPr wrap="square" rtlCol="0">
            <a:spAutoFit/>
          </a:bodyPr>
          <a:lstStyle/>
          <a:p>
            <a:r>
              <a:rPr lang="en-US" sz="2000" dirty="0" smtClean="0"/>
              <a:t>There is an IEC standard that uses tones to determine equal loudness as a function of frequency. </a:t>
            </a:r>
          </a:p>
          <a:p>
            <a:endParaRPr lang="en-US" sz="2000" dirty="0"/>
          </a:p>
          <a:p>
            <a:r>
              <a:rPr lang="en-US" sz="2000" dirty="0" smtClean="0"/>
              <a:t>A reference tone at 1000Hz alternates with a tone at a test frequency once per second. The subject adjusts the level of the test tone until it is equally loud as the reference.</a:t>
            </a:r>
          </a:p>
          <a:p>
            <a:endParaRPr lang="en-US" sz="2000" dirty="0"/>
          </a:p>
          <a:p>
            <a:r>
              <a:rPr lang="en-US" sz="2000" dirty="0" smtClean="0">
                <a:solidFill>
                  <a:srgbClr val="C00000"/>
                </a:solidFill>
              </a:rPr>
              <a:t>The standard states that most subjects can repeat these measurements with an accuracy of +- 1dB. </a:t>
            </a:r>
            <a:endParaRPr lang="en-US" sz="2000" dirty="0">
              <a:solidFill>
                <a:srgbClr val="C00000"/>
              </a:solidFill>
            </a:endParaRPr>
          </a:p>
        </p:txBody>
      </p:sp>
      <p:sp>
        <p:nvSpPr>
          <p:cNvPr id="5" name="TextBox 4"/>
          <p:cNvSpPr txBox="1"/>
          <p:nvPr/>
        </p:nvSpPr>
        <p:spPr>
          <a:xfrm>
            <a:off x="621986" y="3561541"/>
            <a:ext cx="10715024" cy="3231654"/>
          </a:xfrm>
          <a:prstGeom prst="rect">
            <a:avLst/>
          </a:prstGeom>
          <a:noFill/>
        </p:spPr>
        <p:txBody>
          <a:bodyPr wrap="square" rtlCol="0">
            <a:spAutoFit/>
          </a:bodyPr>
          <a:lstStyle/>
          <a:p>
            <a:pPr algn="ctr"/>
            <a:r>
              <a:rPr lang="en-US" sz="2000" dirty="0" smtClean="0"/>
              <a:t>We have developed apps that use the IEC method to equalize headphones, using </a:t>
            </a:r>
            <a:r>
              <a:rPr lang="en-US" sz="2000" dirty="0"/>
              <a:t>a reference at 500Hz </a:t>
            </a:r>
            <a:r>
              <a:rPr lang="en-US" sz="2000" dirty="0" smtClean="0"/>
              <a:t>and 1/3</a:t>
            </a:r>
            <a:r>
              <a:rPr lang="en-US" sz="2000" baseline="30000" dirty="0" smtClean="0"/>
              <a:t>rd</a:t>
            </a:r>
            <a:r>
              <a:rPr lang="en-US" sz="2000" dirty="0" smtClean="0"/>
              <a:t> octave noise bands.</a:t>
            </a:r>
          </a:p>
          <a:p>
            <a:endParaRPr lang="en-US" dirty="0"/>
          </a:p>
          <a:p>
            <a:pPr algn="ctr"/>
            <a:r>
              <a:rPr lang="en-US" sz="2000" dirty="0" smtClean="0"/>
              <a:t>Our apps use a compensated 28 band graphic Q=5 equalizer. The equalizer is first used to equalize the loudspeaker. It is then used to find the listener’s personal equal loudness spectrum, and then used to find the headphone equal loudness at the eardrum. The app then equalizes the headphone to match the listener’s personal eardrum spectra fro a frontal source.</a:t>
            </a:r>
          </a:p>
          <a:p>
            <a:endParaRPr lang="en-US" dirty="0"/>
          </a:p>
          <a:p>
            <a:pPr algn="ctr"/>
            <a:r>
              <a:rPr lang="en-US" sz="2400" dirty="0"/>
              <a:t>T</a:t>
            </a:r>
            <a:r>
              <a:rPr lang="en-US" sz="2400" dirty="0" smtClean="0"/>
              <a:t>he headphone equalization is found by subtracting the loudspeaker equal loudness data from the headphone data.  The result is great sound! </a:t>
            </a:r>
            <a:endParaRPr lang="en-US" dirty="0" smtClean="0"/>
          </a:p>
        </p:txBody>
      </p:sp>
      <p:sp>
        <p:nvSpPr>
          <p:cNvPr id="6" name="Slide Number Placeholder 5"/>
          <p:cNvSpPr>
            <a:spLocks noGrp="1"/>
          </p:cNvSpPr>
          <p:nvPr>
            <p:ph type="sldNum" sz="quarter" idx="12"/>
          </p:nvPr>
        </p:nvSpPr>
        <p:spPr/>
        <p:txBody>
          <a:bodyPr/>
          <a:lstStyle/>
          <a:p>
            <a:fld id="{AD4527BB-AF70-45DC-91B4-8592D654169B}" type="slidenum">
              <a:rPr lang="en-US" smtClean="0"/>
              <a:t>28</a:t>
            </a:fld>
            <a:endParaRPr lang="en-US"/>
          </a:p>
        </p:txBody>
      </p:sp>
    </p:spTree>
    <p:extLst>
      <p:ext uri="{BB962C8B-B14F-4D97-AF65-F5344CB8AC3E}">
        <p14:creationId xmlns:p14="http://schemas.microsoft.com/office/powerpoint/2010/main" val="2548751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17" y="230059"/>
            <a:ext cx="11435138" cy="869275"/>
          </a:xfrm>
        </p:spPr>
        <p:txBody>
          <a:bodyPr>
            <a:normAutofit/>
          </a:bodyPr>
          <a:lstStyle/>
          <a:p>
            <a:pPr algn="ctr"/>
            <a:r>
              <a:rPr lang="en-US" sz="2800" b="1" dirty="0" smtClean="0"/>
              <a:t>Equal loudness and headphone data </a:t>
            </a:r>
            <a:r>
              <a:rPr lang="en-US" sz="2800" b="1" dirty="0"/>
              <a:t>from acoustics graduate students at Rensselaer University</a:t>
            </a:r>
          </a:p>
        </p:txBody>
      </p:sp>
      <p:pic>
        <p:nvPicPr>
          <p:cNvPr id="2051" name="Picture 5"/>
          <p:cNvPicPr>
            <a:picLocks noChangeAspect="1" noChangeArrowheads="1"/>
          </p:cNvPicPr>
          <p:nvPr/>
        </p:nvPicPr>
        <p:blipFill>
          <a:blip r:embed="rId2">
            <a:extLst>
              <a:ext uri="{28A0092B-C50C-407E-A947-70E740481C1C}">
                <a14:useLocalDpi xmlns:a14="http://schemas.microsoft.com/office/drawing/2010/main" val="0"/>
              </a:ext>
            </a:extLst>
          </a:blip>
          <a:srcRect l="6596" t="3094" r="6982" b="3094"/>
          <a:stretch>
            <a:fillRect/>
          </a:stretch>
        </p:blipFill>
        <p:spPr bwMode="auto">
          <a:xfrm>
            <a:off x="390417" y="1187367"/>
            <a:ext cx="6883061" cy="528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43973" y="1541123"/>
            <a:ext cx="4048018" cy="4154984"/>
          </a:xfrm>
          <a:prstGeom prst="rect">
            <a:avLst/>
          </a:prstGeom>
          <a:noFill/>
        </p:spPr>
        <p:txBody>
          <a:bodyPr wrap="square" rtlCol="0">
            <a:spAutoFit/>
          </a:bodyPr>
          <a:lstStyle/>
          <a:p>
            <a:r>
              <a:rPr lang="en-US" sz="2400" dirty="0" smtClean="0"/>
              <a:t>The graphs show their individual equal loudness curves from a loudspeaker, and then the headphone equalizations found by a group of graduate students at Rensselaer.</a:t>
            </a:r>
          </a:p>
          <a:p>
            <a:endParaRPr lang="en-US" sz="2400" dirty="0"/>
          </a:p>
          <a:p>
            <a:r>
              <a:rPr lang="en-US" sz="2400" dirty="0" smtClean="0"/>
              <a:t>Notice the extreme differences in the resulting headphone equalizations.</a:t>
            </a:r>
            <a:endParaRPr lang="en-US" sz="2400" dirty="0"/>
          </a:p>
        </p:txBody>
      </p:sp>
    </p:spTree>
    <p:extLst>
      <p:ext uri="{BB962C8B-B14F-4D97-AF65-F5344CB8AC3E}">
        <p14:creationId xmlns:p14="http://schemas.microsoft.com/office/powerpoint/2010/main" val="229925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479" y="1"/>
            <a:ext cx="8928242" cy="1325563"/>
          </a:xfrm>
        </p:spPr>
        <p:txBody>
          <a:bodyPr>
            <a:normAutofit/>
          </a:bodyPr>
          <a:lstStyle/>
          <a:p>
            <a:pPr algn="ctr"/>
            <a:r>
              <a:rPr lang="en-US" sz="3200" dirty="0" smtClean="0"/>
              <a:t>For Example: Barron </a:t>
            </a:r>
            <a:r>
              <a:rPr lang="en-US" sz="3200" dirty="0"/>
              <a:t>and </a:t>
            </a:r>
            <a:r>
              <a:rPr lang="en-US" sz="3200" dirty="0" smtClean="0"/>
              <a:t>Marshall’s Classic Paper</a:t>
            </a:r>
            <a:r>
              <a:rPr lang="en-US" sz="3200" dirty="0"/>
              <a:t/>
            </a:r>
            <a:br>
              <a:rPr lang="en-US" sz="3200" dirty="0"/>
            </a:br>
            <a:r>
              <a:rPr lang="en-US" sz="2400" i="1" dirty="0"/>
              <a:t>Spatial Impression and the effect of early reflections</a:t>
            </a:r>
            <a:br>
              <a:rPr lang="en-US" sz="2400" i="1" dirty="0"/>
            </a:br>
            <a:r>
              <a:rPr lang="en-US" sz="1400" i="1" dirty="0"/>
              <a:t>Journal of Sound and Vibration. (1981) 77(2), 211-232</a:t>
            </a:r>
            <a:endParaRPr lang="en-US" sz="1800" i="1" dirty="0"/>
          </a:p>
        </p:txBody>
      </p:sp>
      <p:sp>
        <p:nvSpPr>
          <p:cNvPr id="3" name="Content Placeholder 2"/>
          <p:cNvSpPr>
            <a:spLocks noGrp="1"/>
          </p:cNvSpPr>
          <p:nvPr>
            <p:ph idx="1"/>
          </p:nvPr>
        </p:nvSpPr>
        <p:spPr>
          <a:xfrm>
            <a:off x="493160" y="1325564"/>
            <a:ext cx="11106364" cy="832009"/>
          </a:xfrm>
        </p:spPr>
        <p:txBody>
          <a:bodyPr>
            <a:normAutofit/>
          </a:bodyPr>
          <a:lstStyle/>
          <a:p>
            <a:r>
              <a:rPr lang="en-US" sz="2000" dirty="0"/>
              <a:t>Barron and Marshall’s classic paper on spatial impression used only a single speaker to reproduce a whole orchestra. </a:t>
            </a:r>
            <a:r>
              <a:rPr lang="en-US" sz="2400" dirty="0">
                <a:solidFill>
                  <a:srgbClr val="C00000"/>
                </a:solidFill>
              </a:rPr>
              <a:t>T</a:t>
            </a:r>
            <a:r>
              <a:rPr lang="en-US" sz="2400" dirty="0" smtClean="0">
                <a:solidFill>
                  <a:srgbClr val="FF0000"/>
                </a:solidFill>
              </a:rPr>
              <a:t>he </a:t>
            </a:r>
            <a:r>
              <a:rPr lang="en-US" sz="2400" dirty="0">
                <a:solidFill>
                  <a:srgbClr val="FF0000"/>
                </a:solidFill>
              </a:rPr>
              <a:t>orchestra image was totally unrealistic. This is a very serious error</a:t>
            </a:r>
            <a:r>
              <a:rPr lang="en-US" sz="2400" dirty="0" smtClean="0">
                <a:solidFill>
                  <a:srgbClr val="FF0000"/>
                </a:solidFill>
              </a:rPr>
              <a:t>.</a:t>
            </a:r>
            <a:endParaRPr lang="en-US" sz="2000"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3934" y="2044289"/>
            <a:ext cx="6205590" cy="4270686"/>
          </a:xfrm>
          <a:prstGeom prst="rect">
            <a:avLst/>
          </a:prstGeom>
        </p:spPr>
      </p:pic>
      <p:sp>
        <p:nvSpPr>
          <p:cNvPr id="6" name="TextBox 5"/>
          <p:cNvSpPr txBox="1"/>
          <p:nvPr/>
        </p:nvSpPr>
        <p:spPr>
          <a:xfrm>
            <a:off x="606176" y="2157573"/>
            <a:ext cx="4674742" cy="4431983"/>
          </a:xfrm>
          <a:prstGeom prst="rect">
            <a:avLst/>
          </a:prstGeom>
          <a:noFill/>
        </p:spPr>
        <p:txBody>
          <a:bodyPr wrap="square" rtlCol="0">
            <a:spAutoFit/>
          </a:bodyPr>
          <a:lstStyle/>
          <a:p>
            <a:endParaRPr lang="en-US" sz="1200" dirty="0"/>
          </a:p>
          <a:p>
            <a:pPr algn="ctr"/>
            <a:r>
              <a:rPr lang="en-US" sz="2000" dirty="0"/>
              <a:t>They found </a:t>
            </a:r>
            <a:r>
              <a:rPr lang="en-US" sz="2000" dirty="0" smtClean="0"/>
              <a:t>that adding </a:t>
            </a:r>
            <a:r>
              <a:rPr lang="en-US" sz="2000" dirty="0"/>
              <a:t>lateral reflections widened the image, making it somewhat more realistic. </a:t>
            </a:r>
            <a:endParaRPr lang="en-US" sz="2000" dirty="0" smtClean="0"/>
          </a:p>
          <a:p>
            <a:pPr algn="ctr"/>
            <a:r>
              <a:rPr lang="en-US" sz="2000" dirty="0" smtClean="0">
                <a:solidFill>
                  <a:srgbClr val="C00000"/>
                </a:solidFill>
              </a:rPr>
              <a:t>They </a:t>
            </a:r>
            <a:r>
              <a:rPr lang="en-US" sz="2000" dirty="0">
                <a:solidFill>
                  <a:srgbClr val="C00000"/>
                </a:solidFill>
              </a:rPr>
              <a:t>used the term “Apparent Source Width” (ASW) to describe what they thought was an improvement to the sound</a:t>
            </a:r>
            <a:r>
              <a:rPr lang="en-US" sz="2000" dirty="0" smtClean="0">
                <a:solidFill>
                  <a:srgbClr val="C00000"/>
                </a:solidFill>
              </a:rPr>
              <a:t>.</a:t>
            </a:r>
          </a:p>
          <a:p>
            <a:pPr algn="ctr"/>
            <a:endParaRPr lang="en-US" dirty="0">
              <a:solidFill>
                <a:srgbClr val="C00000"/>
              </a:solidFill>
            </a:endParaRPr>
          </a:p>
          <a:p>
            <a:pPr algn="ctr"/>
            <a:r>
              <a:rPr lang="en-US" sz="2000" dirty="0" smtClean="0"/>
              <a:t>Acoustics textbooks have recommended strong early reflections ever since. </a:t>
            </a:r>
          </a:p>
          <a:p>
            <a:pPr algn="ctr"/>
            <a:endParaRPr lang="en-US" sz="2000" dirty="0">
              <a:solidFill>
                <a:srgbClr val="C00000"/>
              </a:solidFill>
            </a:endParaRPr>
          </a:p>
          <a:p>
            <a:pPr algn="ctr"/>
            <a:r>
              <a:rPr lang="en-US" sz="2400" dirty="0" smtClean="0">
                <a:solidFill>
                  <a:srgbClr val="C00000"/>
                </a:solidFill>
              </a:rPr>
              <a:t>But strong early reflections eliminate Proximity.</a:t>
            </a:r>
            <a:endParaRPr lang="en-US" sz="2400" dirty="0">
              <a:solidFill>
                <a:srgbClr val="C00000"/>
              </a:solidFill>
            </a:endParaRPr>
          </a:p>
          <a:p>
            <a:endParaRPr lang="en-US" sz="1400" dirty="0"/>
          </a:p>
          <a:p>
            <a:endParaRPr lang="en-US" sz="1200" dirty="0">
              <a:solidFill>
                <a:srgbClr val="FF0000"/>
              </a:solidFill>
            </a:endParaRPr>
          </a:p>
        </p:txBody>
      </p:sp>
    </p:spTree>
    <p:extLst>
      <p:ext uri="{BB962C8B-B14F-4D97-AF65-F5344CB8AC3E}">
        <p14:creationId xmlns:p14="http://schemas.microsoft.com/office/powerpoint/2010/main" val="1579666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94" y="542189"/>
            <a:ext cx="3173649" cy="5642042"/>
          </a:xfrm>
          <a:prstGeom prst="rect">
            <a:avLst/>
          </a:prstGeom>
        </p:spPr>
      </p:pic>
      <p:sp>
        <p:nvSpPr>
          <p:cNvPr id="5" name="TextBox 4"/>
          <p:cNvSpPr txBox="1"/>
          <p:nvPr/>
        </p:nvSpPr>
        <p:spPr>
          <a:xfrm>
            <a:off x="3832260" y="316311"/>
            <a:ext cx="8085761" cy="6309420"/>
          </a:xfrm>
          <a:prstGeom prst="rect">
            <a:avLst/>
          </a:prstGeom>
          <a:noFill/>
        </p:spPr>
        <p:txBody>
          <a:bodyPr wrap="square" rtlCol="0">
            <a:spAutoFit/>
          </a:bodyPr>
          <a:lstStyle/>
          <a:p>
            <a:pPr algn="ctr"/>
            <a:r>
              <a:rPr lang="en-US" sz="2800" dirty="0" smtClean="0"/>
              <a:t>Here is a screen-shot of our app for a cellphone.</a:t>
            </a:r>
          </a:p>
          <a:p>
            <a:endParaRPr lang="en-US" dirty="0"/>
          </a:p>
          <a:p>
            <a:r>
              <a:rPr lang="en-US" dirty="0" smtClean="0"/>
              <a:t> </a:t>
            </a:r>
          </a:p>
          <a:p>
            <a:r>
              <a:rPr lang="en-US" sz="2000" dirty="0" smtClean="0">
                <a:solidFill>
                  <a:srgbClr val="C00000"/>
                </a:solidFill>
              </a:rPr>
              <a:t>You start by checking the “Flatten Speaker Response” box</a:t>
            </a:r>
            <a:r>
              <a:rPr lang="en-US" sz="2000" dirty="0" smtClean="0"/>
              <a:t>. Plug in your speaker and Click “Test.” The app sends stereo pink noise to your external speaker. </a:t>
            </a:r>
            <a:r>
              <a:rPr lang="en-US" sz="2000" dirty="0"/>
              <a:t>U</a:t>
            </a:r>
            <a:r>
              <a:rPr lang="en-US" sz="2000" dirty="0" smtClean="0"/>
              <a:t>se the equalizer buttons to adjust the frontal response the speaker to flat. </a:t>
            </a:r>
          </a:p>
          <a:p>
            <a:endParaRPr lang="en-US" sz="2000" dirty="0"/>
          </a:p>
          <a:p>
            <a:r>
              <a:rPr lang="en-US" sz="2000" dirty="0" smtClean="0">
                <a:solidFill>
                  <a:srgbClr val="C00000"/>
                </a:solidFill>
              </a:rPr>
              <a:t>Then check “Test Ears” and click “Test”. </a:t>
            </a:r>
          </a:p>
          <a:p>
            <a:r>
              <a:rPr lang="en-US" sz="2000" dirty="0" smtClean="0"/>
              <a:t>The app sends alternating noise bands to your speaker. Adjust each test band to be equally loud. </a:t>
            </a:r>
          </a:p>
          <a:p>
            <a:endParaRPr lang="en-US" sz="2000" dirty="0"/>
          </a:p>
          <a:p>
            <a:r>
              <a:rPr lang="en-US" sz="2000" dirty="0"/>
              <a:t>T</a:t>
            </a:r>
            <a:r>
              <a:rPr lang="en-US" sz="2000" dirty="0" smtClean="0"/>
              <a:t>hen unplug the speaker and plug in your phones. </a:t>
            </a:r>
            <a:r>
              <a:rPr lang="en-US" sz="2000" dirty="0" smtClean="0">
                <a:solidFill>
                  <a:srgbClr val="C00000"/>
                </a:solidFill>
              </a:rPr>
              <a:t>Check “Test/Run Headphone” and Click “Test.” </a:t>
            </a:r>
            <a:r>
              <a:rPr lang="en-US" sz="2000" dirty="0"/>
              <a:t>A</a:t>
            </a:r>
            <a:r>
              <a:rPr lang="en-US" sz="2000" dirty="0" smtClean="0"/>
              <a:t>djust for the alternating noise bands                             to have the same loudness just as you did with the speaker.</a:t>
            </a:r>
          </a:p>
          <a:p>
            <a:endParaRPr lang="en-US" sz="2000" dirty="0"/>
          </a:p>
          <a:p>
            <a:r>
              <a:rPr lang="en-US" sz="2000" dirty="0" smtClean="0">
                <a:solidFill>
                  <a:srgbClr val="C00000"/>
                </a:solidFill>
              </a:rPr>
              <a:t>When you are satisfied with the data, unclick “Test,” and play music. </a:t>
            </a:r>
            <a:r>
              <a:rPr lang="en-US" sz="2000" dirty="0" smtClean="0"/>
              <a:t>The app includes a full file player. The app also makes graphs of your eq.</a:t>
            </a:r>
          </a:p>
          <a:p>
            <a:endParaRPr lang="en-US" sz="2000" dirty="0" smtClean="0"/>
          </a:p>
          <a:p>
            <a:r>
              <a:rPr lang="en-US" sz="2000" dirty="0" smtClean="0">
                <a:solidFill>
                  <a:srgbClr val="C00000"/>
                </a:solidFill>
              </a:rPr>
              <a:t>To hear the difference the equalization makes, click “Bypass.”</a:t>
            </a:r>
            <a:endParaRPr lang="en-US" sz="2000" dirty="0">
              <a:solidFill>
                <a:srgbClr val="C00000"/>
              </a:solidFill>
            </a:endParaRPr>
          </a:p>
        </p:txBody>
      </p:sp>
      <p:sp>
        <p:nvSpPr>
          <p:cNvPr id="2" name="Slide Number Placeholder 1"/>
          <p:cNvSpPr>
            <a:spLocks noGrp="1"/>
          </p:cNvSpPr>
          <p:nvPr>
            <p:ph type="sldNum" sz="quarter" idx="12"/>
          </p:nvPr>
        </p:nvSpPr>
        <p:spPr/>
        <p:txBody>
          <a:bodyPr/>
          <a:lstStyle/>
          <a:p>
            <a:fld id="{AD4527BB-AF70-45DC-91B4-8592D654169B}" type="slidenum">
              <a:rPr lang="en-US" smtClean="0"/>
              <a:t>30</a:t>
            </a:fld>
            <a:endParaRPr lang="en-US"/>
          </a:p>
        </p:txBody>
      </p:sp>
    </p:spTree>
    <p:extLst>
      <p:ext uri="{BB962C8B-B14F-4D97-AF65-F5344CB8AC3E}">
        <p14:creationId xmlns:p14="http://schemas.microsoft.com/office/powerpoint/2010/main" val="975894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latin typeface="+mn-lt"/>
              </a:rPr>
              <a:t>Our app uses a synch function to reduce interactions between bands, and writes graphs for all your data.</a:t>
            </a:r>
            <a:endParaRPr lang="en-US" sz="2800" dirty="0">
              <a:latin typeface="+mn-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290" t="5115" b="21805"/>
          <a:stretch/>
        </p:blipFill>
        <p:spPr>
          <a:xfrm>
            <a:off x="1366345" y="1933904"/>
            <a:ext cx="4617326" cy="317412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481" b="25855"/>
          <a:stretch/>
        </p:blipFill>
        <p:spPr>
          <a:xfrm>
            <a:off x="5896305" y="1918631"/>
            <a:ext cx="4273316" cy="3189397"/>
          </a:xfrm>
          <a:prstGeom prst="rect">
            <a:avLst/>
          </a:prstGeom>
        </p:spPr>
      </p:pic>
      <p:sp>
        <p:nvSpPr>
          <p:cNvPr id="6" name="TextBox 5"/>
          <p:cNvSpPr txBox="1"/>
          <p:nvPr/>
        </p:nvSpPr>
        <p:spPr>
          <a:xfrm>
            <a:off x="1135118" y="5351244"/>
            <a:ext cx="4593021" cy="923330"/>
          </a:xfrm>
          <a:prstGeom prst="rect">
            <a:avLst/>
          </a:prstGeom>
          <a:noFill/>
        </p:spPr>
        <p:txBody>
          <a:bodyPr wrap="square" rtlCol="0">
            <a:spAutoFit/>
          </a:bodyPr>
          <a:lstStyle/>
          <a:p>
            <a:r>
              <a:rPr lang="en-US" dirty="0" smtClean="0"/>
              <a:t>A combination of three bands, 800Hz, 1000Hz, and 1250Hz at +10dB without interaction compensation. They raise the level by 15dB.</a:t>
            </a:r>
            <a:endParaRPr lang="en-US" dirty="0"/>
          </a:p>
        </p:txBody>
      </p:sp>
      <p:sp>
        <p:nvSpPr>
          <p:cNvPr id="7" name="TextBox 6"/>
          <p:cNvSpPr txBox="1"/>
          <p:nvPr/>
        </p:nvSpPr>
        <p:spPr>
          <a:xfrm>
            <a:off x="5896304" y="5351244"/>
            <a:ext cx="4393323" cy="646331"/>
          </a:xfrm>
          <a:prstGeom prst="rect">
            <a:avLst/>
          </a:prstGeom>
          <a:noFill/>
        </p:spPr>
        <p:txBody>
          <a:bodyPr wrap="square" rtlCol="0">
            <a:spAutoFit/>
          </a:bodyPr>
          <a:lstStyle/>
          <a:p>
            <a:r>
              <a:rPr lang="en-US" dirty="0" smtClean="0"/>
              <a:t>The same three filters with our app have sharper skirts and the correct level, +10dB.</a:t>
            </a:r>
            <a:endParaRPr lang="en-US" dirty="0"/>
          </a:p>
        </p:txBody>
      </p:sp>
      <p:sp>
        <p:nvSpPr>
          <p:cNvPr id="3" name="Slide Number Placeholder 2"/>
          <p:cNvSpPr>
            <a:spLocks noGrp="1"/>
          </p:cNvSpPr>
          <p:nvPr>
            <p:ph type="sldNum" sz="quarter" idx="12"/>
          </p:nvPr>
        </p:nvSpPr>
        <p:spPr/>
        <p:txBody>
          <a:bodyPr/>
          <a:lstStyle/>
          <a:p>
            <a:fld id="{AD4527BB-AF70-45DC-91B4-8592D654169B}" type="slidenum">
              <a:rPr lang="en-US" smtClean="0"/>
              <a:t>31</a:t>
            </a:fld>
            <a:endParaRPr lang="en-US"/>
          </a:p>
        </p:txBody>
      </p:sp>
    </p:spTree>
    <p:extLst>
      <p:ext uri="{BB962C8B-B14F-4D97-AF65-F5344CB8AC3E}">
        <p14:creationId xmlns:p14="http://schemas.microsoft.com/office/powerpoint/2010/main" val="800225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latin typeface="+mn-lt"/>
              </a:rPr>
              <a:t>The app has memory banks for five different headphones, and stores all data as editable .txt files.</a:t>
            </a:r>
            <a:endParaRPr lang="en-US" sz="3200" dirty="0">
              <a:latin typeface="+mn-lt"/>
            </a:endParaRPr>
          </a:p>
        </p:txBody>
      </p:sp>
      <p:sp>
        <p:nvSpPr>
          <p:cNvPr id="6" name="TextBox 5"/>
          <p:cNvSpPr txBox="1"/>
          <p:nvPr/>
        </p:nvSpPr>
        <p:spPr>
          <a:xfrm>
            <a:off x="2833396" y="1829709"/>
            <a:ext cx="2175641" cy="3724096"/>
          </a:xfrm>
          <a:prstGeom prst="rect">
            <a:avLst/>
          </a:prstGeom>
          <a:noFill/>
        </p:spPr>
        <p:txBody>
          <a:bodyPr wrap="square" rtlCol="0">
            <a:spAutoFit/>
          </a:bodyPr>
          <a:lstStyle/>
          <a:p>
            <a:r>
              <a:rPr lang="en-US" sz="2000" dirty="0" smtClean="0"/>
              <a:t>Here is an example of my equal loudness data for Apple earbuds, found by subtracting the speaker equal loudness from the headphone equal loudness.</a:t>
            </a:r>
          </a:p>
          <a:p>
            <a:endParaRPr lang="en-US" dirty="0"/>
          </a:p>
          <a:p>
            <a:endParaRPr lang="en-US" dirty="0"/>
          </a:p>
        </p:txBody>
      </p:sp>
      <p:sp>
        <p:nvSpPr>
          <p:cNvPr id="7" name="TextBox 6"/>
          <p:cNvSpPr txBox="1"/>
          <p:nvPr/>
        </p:nvSpPr>
        <p:spPr>
          <a:xfrm>
            <a:off x="8975835" y="1829709"/>
            <a:ext cx="2722179" cy="3416320"/>
          </a:xfrm>
          <a:prstGeom prst="rect">
            <a:avLst/>
          </a:prstGeom>
          <a:noFill/>
        </p:spPr>
        <p:txBody>
          <a:bodyPr wrap="square" rtlCol="0">
            <a:spAutoFit/>
          </a:bodyPr>
          <a:lstStyle/>
          <a:p>
            <a:r>
              <a:rPr lang="en-US" dirty="0" smtClean="0"/>
              <a:t>Here is my equalization file for Apple earbuds.</a:t>
            </a:r>
          </a:p>
          <a:p>
            <a:endParaRPr lang="en-US" dirty="0"/>
          </a:p>
          <a:p>
            <a:r>
              <a:rPr lang="en-US" dirty="0" smtClean="0"/>
              <a:t>The first two columns are the values needed for a compensated equalizer such as the one in our app.</a:t>
            </a:r>
          </a:p>
          <a:p>
            <a:endParaRPr lang="en-US" dirty="0"/>
          </a:p>
          <a:p>
            <a:r>
              <a:rPr lang="en-US" dirty="0"/>
              <a:t>T</a:t>
            </a:r>
            <a:r>
              <a:rPr lang="en-US" dirty="0" smtClean="0"/>
              <a:t>he second two columns have been corrected for a standard 1/3</a:t>
            </a:r>
            <a:r>
              <a:rPr lang="en-US" baseline="30000" dirty="0" smtClean="0"/>
              <a:t>rd</a:t>
            </a:r>
            <a:r>
              <a:rPr lang="en-US" dirty="0" smtClean="0"/>
              <a:t> octave constant Q equalizer.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90" y="1547522"/>
            <a:ext cx="3576145" cy="49043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85" y="1522305"/>
            <a:ext cx="2570104" cy="4867985"/>
          </a:xfrm>
          <a:prstGeom prst="rect">
            <a:avLst/>
          </a:prstGeom>
        </p:spPr>
      </p:pic>
      <p:sp>
        <p:nvSpPr>
          <p:cNvPr id="3" name="Slide Number Placeholder 2"/>
          <p:cNvSpPr>
            <a:spLocks noGrp="1"/>
          </p:cNvSpPr>
          <p:nvPr>
            <p:ph type="sldNum" sz="quarter" idx="12"/>
          </p:nvPr>
        </p:nvSpPr>
        <p:spPr/>
        <p:txBody>
          <a:bodyPr/>
          <a:lstStyle/>
          <a:p>
            <a:fld id="{AD4527BB-AF70-45DC-91B4-8592D654169B}" type="slidenum">
              <a:rPr lang="en-US" smtClean="0"/>
              <a:t>32</a:t>
            </a:fld>
            <a:endParaRPr lang="en-US"/>
          </a:p>
        </p:txBody>
      </p:sp>
    </p:spTree>
    <p:extLst>
      <p:ext uri="{BB962C8B-B14F-4D97-AF65-F5344CB8AC3E}">
        <p14:creationId xmlns:p14="http://schemas.microsoft.com/office/powerpoint/2010/main" val="3013590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48" y="60937"/>
            <a:ext cx="10515600" cy="1325563"/>
          </a:xfrm>
        </p:spPr>
        <p:txBody>
          <a:bodyPr>
            <a:noAutofit/>
          </a:bodyPr>
          <a:lstStyle/>
          <a:p>
            <a:pPr algn="ctr"/>
            <a:r>
              <a:rPr lang="en-US" sz="3200" dirty="0" smtClean="0">
                <a:latin typeface="+mn-lt"/>
              </a:rPr>
              <a:t>Your headphones can be played with the equalizer in the app, or with an external 1/3</a:t>
            </a:r>
            <a:r>
              <a:rPr lang="en-US" sz="3200" baseline="30000" dirty="0" smtClean="0">
                <a:latin typeface="+mn-lt"/>
              </a:rPr>
              <a:t>rd</a:t>
            </a:r>
            <a:r>
              <a:rPr lang="en-US" sz="3200" dirty="0" smtClean="0">
                <a:latin typeface="+mn-lt"/>
              </a:rPr>
              <a:t> octave eq.</a:t>
            </a:r>
            <a:endParaRPr lang="en-US" sz="3200" dirty="0">
              <a:latin typeface="+mn-lt"/>
            </a:endParaRPr>
          </a:p>
        </p:txBody>
      </p:sp>
      <p:sp>
        <p:nvSpPr>
          <p:cNvPr id="4" name="TextBox 3"/>
          <p:cNvSpPr txBox="1"/>
          <p:nvPr/>
        </p:nvSpPr>
        <p:spPr>
          <a:xfrm>
            <a:off x="374780" y="1215736"/>
            <a:ext cx="10926468" cy="1323439"/>
          </a:xfrm>
          <a:prstGeom prst="rect">
            <a:avLst/>
          </a:prstGeom>
          <a:noFill/>
        </p:spPr>
        <p:txBody>
          <a:bodyPr wrap="square" rtlCol="0">
            <a:spAutoFit/>
          </a:bodyPr>
          <a:lstStyle/>
          <a:p>
            <a:pPr algn="ctr"/>
            <a:r>
              <a:rPr lang="en-US" sz="2000" dirty="0"/>
              <a:t>A</a:t>
            </a:r>
            <a:r>
              <a:rPr lang="en-US" sz="2000" dirty="0" smtClean="0"/>
              <a:t> Windows application called “</a:t>
            </a:r>
            <a:r>
              <a:rPr lang="en-US" sz="2000" dirty="0" err="1" smtClean="0"/>
              <a:t>EqualizerAPO</a:t>
            </a:r>
            <a:r>
              <a:rPr lang="en-US" sz="2000" dirty="0" smtClean="0"/>
              <a:t>” inserts a 1/3</a:t>
            </a:r>
            <a:r>
              <a:rPr lang="en-US" sz="2000" baseline="30000" dirty="0" smtClean="0"/>
              <a:t>rd</a:t>
            </a:r>
            <a:r>
              <a:rPr lang="en-US" sz="2000" dirty="0" smtClean="0"/>
              <a:t> octave constant Q equalizer between the audio output stream and the headphone jack. We supply a template for a 28 band stereo equalizer with a Q of 5. You enter the values in the second two columns of the response file and you are ready to listen. Here is an example of the </a:t>
            </a:r>
            <a:r>
              <a:rPr lang="en-US" sz="2000" dirty="0" err="1" smtClean="0"/>
              <a:t>EqualizerAPO</a:t>
            </a:r>
            <a:r>
              <a:rPr lang="en-US" sz="2000" dirty="0" smtClean="0"/>
              <a:t> </a:t>
            </a:r>
            <a:r>
              <a:rPr lang="en-US" sz="2000" dirty="0" err="1" smtClean="0"/>
              <a:t>config</a:t>
            </a:r>
            <a:r>
              <a:rPr lang="en-US" sz="2000" dirty="0" smtClean="0"/>
              <a:t> file for a pair of my Apple earbuds.</a:t>
            </a: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99" t="5472" r="1332" b="3821"/>
          <a:stretch/>
        </p:blipFill>
        <p:spPr>
          <a:xfrm>
            <a:off x="7304690" y="3028732"/>
            <a:ext cx="4056994" cy="113511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54" t="6359" r="2181" b="5724"/>
          <a:stretch/>
        </p:blipFill>
        <p:spPr>
          <a:xfrm>
            <a:off x="7281041" y="4163849"/>
            <a:ext cx="4088524" cy="116664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34" t="33497" r="2241" b="9032"/>
          <a:stretch/>
        </p:blipFill>
        <p:spPr>
          <a:xfrm>
            <a:off x="7304690" y="5305857"/>
            <a:ext cx="4096408" cy="8188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2" y="2671645"/>
            <a:ext cx="3042726" cy="3930013"/>
          </a:xfrm>
          <a:prstGeom prst="rect">
            <a:avLst/>
          </a:prstGeom>
        </p:spPr>
      </p:pic>
      <p:sp>
        <p:nvSpPr>
          <p:cNvPr id="9" name="TextBox 8"/>
          <p:cNvSpPr txBox="1"/>
          <p:nvPr/>
        </p:nvSpPr>
        <p:spPr>
          <a:xfrm>
            <a:off x="3978105" y="3008235"/>
            <a:ext cx="3026118" cy="3477875"/>
          </a:xfrm>
          <a:prstGeom prst="rect">
            <a:avLst/>
          </a:prstGeom>
          <a:noFill/>
        </p:spPr>
        <p:txBody>
          <a:bodyPr wrap="square" rtlCol="0">
            <a:spAutoFit/>
          </a:bodyPr>
          <a:lstStyle/>
          <a:p>
            <a:r>
              <a:rPr lang="en-US" sz="2000" dirty="0" smtClean="0"/>
              <a:t>A commercial 1/3</a:t>
            </a:r>
            <a:r>
              <a:rPr lang="en-US" sz="2000" baseline="30000" dirty="0" smtClean="0"/>
              <a:t>rd</a:t>
            </a:r>
            <a:r>
              <a:rPr lang="en-US" sz="2000" dirty="0" smtClean="0"/>
              <a:t> octave EQ also works if you enter the dB values in the second two columns of the headphone response data.</a:t>
            </a:r>
          </a:p>
          <a:p>
            <a:endParaRPr lang="en-US" sz="2000" dirty="0"/>
          </a:p>
          <a:p>
            <a:r>
              <a:rPr lang="en-US" sz="2000" dirty="0" smtClean="0"/>
              <a:t>If you are using a digital equalizer that works in the frequency domain, use the data in the first two columns.</a:t>
            </a:r>
            <a:endParaRPr lang="en-US" sz="2000" dirty="0"/>
          </a:p>
        </p:txBody>
      </p:sp>
      <p:sp>
        <p:nvSpPr>
          <p:cNvPr id="8" name="Slide Number Placeholder 7"/>
          <p:cNvSpPr>
            <a:spLocks noGrp="1"/>
          </p:cNvSpPr>
          <p:nvPr>
            <p:ph type="sldNum" sz="quarter" idx="12"/>
          </p:nvPr>
        </p:nvSpPr>
        <p:spPr/>
        <p:txBody>
          <a:bodyPr/>
          <a:lstStyle/>
          <a:p>
            <a:fld id="{AD4527BB-AF70-45DC-91B4-8592D654169B}" type="slidenum">
              <a:rPr lang="en-US" smtClean="0"/>
              <a:t>33</a:t>
            </a:fld>
            <a:endParaRPr lang="en-US"/>
          </a:p>
        </p:txBody>
      </p:sp>
    </p:spTree>
    <p:extLst>
      <p:ext uri="{BB962C8B-B14F-4D97-AF65-F5344CB8AC3E}">
        <p14:creationId xmlns:p14="http://schemas.microsoft.com/office/powerpoint/2010/main" val="3164650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latin typeface="+mn-lt"/>
              </a:rPr>
              <a:t>The original Windows app can write an impulse response as a .wav file for any of the data in the equalizer. These can be plotted with Audition.</a:t>
            </a:r>
            <a:endParaRPr lang="en-US" sz="2800"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43" y="1920601"/>
            <a:ext cx="6515100" cy="4467225"/>
          </a:xfrm>
          <a:prstGeom prst="rect">
            <a:avLst/>
          </a:prstGeom>
        </p:spPr>
      </p:pic>
      <p:sp>
        <p:nvSpPr>
          <p:cNvPr id="5" name="TextBox 4"/>
          <p:cNvSpPr txBox="1"/>
          <p:nvPr/>
        </p:nvSpPr>
        <p:spPr>
          <a:xfrm>
            <a:off x="7315200" y="1799722"/>
            <a:ext cx="4193628" cy="4708981"/>
          </a:xfrm>
          <a:prstGeom prst="rect">
            <a:avLst/>
          </a:prstGeom>
          <a:noFill/>
        </p:spPr>
        <p:txBody>
          <a:bodyPr wrap="square" rtlCol="0">
            <a:spAutoFit/>
          </a:bodyPr>
          <a:lstStyle/>
          <a:p>
            <a:r>
              <a:rPr lang="en-US" sz="2000" dirty="0" smtClean="0"/>
              <a:t>Here is the spectrum of the response correction for my Apple earbuds.</a:t>
            </a:r>
          </a:p>
          <a:p>
            <a:endParaRPr lang="en-US" sz="2000" dirty="0"/>
          </a:p>
          <a:p>
            <a:r>
              <a:rPr lang="en-US" sz="2000" dirty="0" smtClean="0"/>
              <a:t>My hearing is weaker in the left ear than the right by about 5dB above 1000Hz. Adjusting the balance control when finding the headphone equal loudness corrects the imbalance.</a:t>
            </a:r>
          </a:p>
          <a:p>
            <a:r>
              <a:rPr lang="en-US" sz="2000" dirty="0" smtClean="0"/>
              <a:t> </a:t>
            </a:r>
            <a:endParaRPr lang="en-US" sz="2000" dirty="0"/>
          </a:p>
          <a:p>
            <a:r>
              <a:rPr lang="en-US" sz="2000" dirty="0"/>
              <a:t>T</a:t>
            </a:r>
            <a:r>
              <a:rPr lang="en-US" sz="2000" dirty="0" smtClean="0"/>
              <a:t>he resulting correction curve is higher on the left than on the right above 1000Hz.</a:t>
            </a:r>
          </a:p>
          <a:p>
            <a:endParaRPr lang="en-US" sz="2000" dirty="0"/>
          </a:p>
          <a:p>
            <a:r>
              <a:rPr lang="en-US" sz="2000" dirty="0" smtClean="0"/>
              <a:t>When I listen to music the sound is perfectly balanced.</a:t>
            </a:r>
            <a:endParaRPr lang="en-US" sz="2000" dirty="0"/>
          </a:p>
        </p:txBody>
      </p:sp>
      <p:sp>
        <p:nvSpPr>
          <p:cNvPr id="6" name="Slide Number Placeholder 5"/>
          <p:cNvSpPr>
            <a:spLocks noGrp="1"/>
          </p:cNvSpPr>
          <p:nvPr>
            <p:ph type="sldNum" sz="quarter" idx="12"/>
          </p:nvPr>
        </p:nvSpPr>
        <p:spPr/>
        <p:txBody>
          <a:bodyPr/>
          <a:lstStyle/>
          <a:p>
            <a:fld id="{AD4527BB-AF70-45DC-91B4-8592D654169B}" type="slidenum">
              <a:rPr lang="en-US" smtClean="0"/>
              <a:t>34</a:t>
            </a:fld>
            <a:endParaRPr lang="en-US"/>
          </a:p>
        </p:txBody>
      </p:sp>
    </p:spTree>
    <p:extLst>
      <p:ext uri="{BB962C8B-B14F-4D97-AF65-F5344CB8AC3E}">
        <p14:creationId xmlns:p14="http://schemas.microsoft.com/office/powerpoint/2010/main" val="2524557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5" y="284102"/>
            <a:ext cx="10515600" cy="827067"/>
          </a:xfrm>
        </p:spPr>
        <p:txBody>
          <a:bodyPr>
            <a:normAutofit/>
          </a:bodyPr>
          <a:lstStyle/>
          <a:p>
            <a:pPr algn="ctr"/>
            <a:r>
              <a:rPr lang="en-US" sz="3200" dirty="0" smtClean="0">
                <a:latin typeface="+mn-lt"/>
              </a:rPr>
              <a:t>Reproducing binaural recordings with crosstalk cancellation</a:t>
            </a:r>
            <a:endParaRPr lang="en-US" sz="32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27" y="1253683"/>
            <a:ext cx="4695825" cy="3771900"/>
          </a:xfrm>
          <a:prstGeom prst="rect">
            <a:avLst/>
          </a:prstGeom>
        </p:spPr>
      </p:pic>
      <p:sp>
        <p:nvSpPr>
          <p:cNvPr id="5" name="TextBox 4"/>
          <p:cNvSpPr txBox="1"/>
          <p:nvPr/>
        </p:nvSpPr>
        <p:spPr>
          <a:xfrm>
            <a:off x="297952" y="5266481"/>
            <a:ext cx="5044610" cy="1323439"/>
          </a:xfrm>
          <a:prstGeom prst="rect">
            <a:avLst/>
          </a:prstGeom>
          <a:noFill/>
        </p:spPr>
        <p:txBody>
          <a:bodyPr wrap="square" rtlCol="0">
            <a:spAutoFit/>
          </a:bodyPr>
          <a:lstStyle/>
          <a:p>
            <a:r>
              <a:rPr lang="en-US" sz="2000" dirty="0" smtClean="0"/>
              <a:t>Here is the control panel for our original Windows headphone and crosstalk app. It also can be used for headphone equalization. There is a YouTube </a:t>
            </a:r>
            <a:r>
              <a:rPr lang="en-US" sz="2000" dirty="0"/>
              <a:t>video showing how to use </a:t>
            </a:r>
            <a:r>
              <a:rPr lang="en-US" sz="2000" dirty="0" smtClean="0"/>
              <a:t>it.</a:t>
            </a:r>
          </a:p>
        </p:txBody>
      </p:sp>
      <p:sp>
        <p:nvSpPr>
          <p:cNvPr id="6" name="TextBox 5"/>
          <p:cNvSpPr txBox="1"/>
          <p:nvPr/>
        </p:nvSpPr>
        <p:spPr>
          <a:xfrm>
            <a:off x="5445290" y="5369723"/>
            <a:ext cx="5786378" cy="707886"/>
          </a:xfrm>
          <a:prstGeom prst="rect">
            <a:avLst/>
          </a:prstGeom>
          <a:noFill/>
        </p:spPr>
        <p:txBody>
          <a:bodyPr wrap="square" rtlCol="0">
            <a:spAutoFit/>
          </a:bodyPr>
          <a:lstStyle/>
          <a:p>
            <a:pPr algn="ctr"/>
            <a:r>
              <a:rPr lang="en-US" sz="2000" dirty="0"/>
              <a:t>T</a:t>
            </a:r>
            <a:r>
              <a:rPr lang="en-US" sz="2000" dirty="0" smtClean="0"/>
              <a:t>he original Windows application is available from the author by request.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714" t="7797" r="12191" b="6949"/>
          <a:stretch/>
        </p:blipFill>
        <p:spPr>
          <a:xfrm>
            <a:off x="5683169" y="1111169"/>
            <a:ext cx="5220988" cy="4155312"/>
          </a:xfrm>
          <a:prstGeom prst="rect">
            <a:avLst/>
          </a:prstGeom>
        </p:spPr>
      </p:pic>
      <p:sp>
        <p:nvSpPr>
          <p:cNvPr id="8" name="Slide Number Placeholder 7"/>
          <p:cNvSpPr>
            <a:spLocks noGrp="1"/>
          </p:cNvSpPr>
          <p:nvPr>
            <p:ph type="sldNum" sz="quarter" idx="12"/>
          </p:nvPr>
        </p:nvSpPr>
        <p:spPr/>
        <p:txBody>
          <a:bodyPr/>
          <a:lstStyle/>
          <a:p>
            <a:fld id="{AD4527BB-AF70-45DC-91B4-8592D654169B}" type="slidenum">
              <a:rPr lang="en-US" smtClean="0"/>
              <a:t>35</a:t>
            </a:fld>
            <a:endParaRPr lang="en-US"/>
          </a:p>
        </p:txBody>
      </p:sp>
    </p:spTree>
    <p:extLst>
      <p:ext uri="{BB962C8B-B14F-4D97-AF65-F5344CB8AC3E}">
        <p14:creationId xmlns:p14="http://schemas.microsoft.com/office/powerpoint/2010/main" val="23839464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mn-lt"/>
              </a:rPr>
              <a:t>Crosstalk cancellation creates virtual headphones just outside the listener’s ears</a:t>
            </a:r>
            <a:endParaRPr lang="en-US" sz="3200" dirty="0">
              <a:latin typeface="+mn-lt"/>
            </a:endParaRPr>
          </a:p>
        </p:txBody>
      </p:sp>
      <p:sp>
        <p:nvSpPr>
          <p:cNvPr id="3" name="Content Placeholder 2"/>
          <p:cNvSpPr>
            <a:spLocks noGrp="1"/>
          </p:cNvSpPr>
          <p:nvPr>
            <p:ph idx="1"/>
          </p:nvPr>
        </p:nvSpPr>
        <p:spPr>
          <a:xfrm>
            <a:off x="846083" y="1983281"/>
            <a:ext cx="10515600" cy="4351338"/>
          </a:xfrm>
        </p:spPr>
        <p:txBody>
          <a:bodyPr>
            <a:normAutofit/>
          </a:bodyPr>
          <a:lstStyle/>
          <a:p>
            <a:r>
              <a:rPr lang="en-US" sz="2400" dirty="0" smtClean="0"/>
              <a:t>Our crosstalk cancellation system uses simple filters in the time domain. The filters can be user-adjusted to fine tune them to an individual, but we find the default settings work well.</a:t>
            </a:r>
          </a:p>
          <a:p>
            <a:endParaRPr lang="en-US" sz="2400" dirty="0" smtClean="0"/>
          </a:p>
          <a:p>
            <a:r>
              <a:rPr lang="en-US" sz="2400" dirty="0" smtClean="0"/>
              <a:t>We also correct for the +-40 degree HRTF of the listener, which gives better performance for sources above and behind.</a:t>
            </a:r>
            <a:endParaRPr lang="en-US" sz="2400" dirty="0"/>
          </a:p>
        </p:txBody>
      </p:sp>
      <p:sp>
        <p:nvSpPr>
          <p:cNvPr id="5" name="Slide Number Placeholder 4"/>
          <p:cNvSpPr>
            <a:spLocks noGrp="1"/>
          </p:cNvSpPr>
          <p:nvPr>
            <p:ph type="sldNum" sz="quarter" idx="12"/>
          </p:nvPr>
        </p:nvSpPr>
        <p:spPr/>
        <p:txBody>
          <a:bodyPr/>
          <a:lstStyle/>
          <a:p>
            <a:fld id="{AD4527BB-AF70-45DC-91B4-8592D654169B}" type="slidenum">
              <a:rPr lang="en-US" smtClean="0"/>
              <a:t>36</a:t>
            </a:fld>
            <a:endParaRPr lang="en-US"/>
          </a:p>
        </p:txBody>
      </p:sp>
    </p:spTree>
    <p:extLst>
      <p:ext uri="{BB962C8B-B14F-4D97-AF65-F5344CB8AC3E}">
        <p14:creationId xmlns:p14="http://schemas.microsoft.com/office/powerpoint/2010/main" val="273914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5" y="284102"/>
            <a:ext cx="10515600" cy="827067"/>
          </a:xfrm>
        </p:spPr>
        <p:txBody>
          <a:bodyPr>
            <a:normAutofit/>
          </a:bodyPr>
          <a:lstStyle/>
          <a:p>
            <a:pPr algn="ctr"/>
            <a:r>
              <a:rPr lang="en-US" sz="3200" dirty="0" smtClean="0">
                <a:latin typeface="+mn-lt"/>
              </a:rPr>
              <a:t>I hope you will some day have the opportunity to hear our individual headphone </a:t>
            </a:r>
            <a:r>
              <a:rPr lang="en-US" sz="3200" smtClean="0">
                <a:latin typeface="+mn-lt"/>
              </a:rPr>
              <a:t>equalization and </a:t>
            </a:r>
            <a:r>
              <a:rPr lang="en-US" sz="3200" dirty="0" smtClean="0">
                <a:latin typeface="+mn-lt"/>
              </a:rPr>
              <a:t>our crosstalk system.</a:t>
            </a:r>
            <a:endParaRPr lang="en-US" sz="3200" dirty="0">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25268" r="47583" b="-1"/>
          <a:stretch/>
        </p:blipFill>
        <p:spPr>
          <a:xfrm>
            <a:off x="3355020" y="1367395"/>
            <a:ext cx="4586904" cy="4359799"/>
          </a:xfrm>
          <a:prstGeom prst="rect">
            <a:avLst/>
          </a:prstGeom>
        </p:spPr>
      </p:pic>
      <p:sp>
        <p:nvSpPr>
          <p:cNvPr id="6" name="TextBox 5"/>
          <p:cNvSpPr txBox="1"/>
          <p:nvPr/>
        </p:nvSpPr>
        <p:spPr>
          <a:xfrm>
            <a:off x="4715435" y="5861852"/>
            <a:ext cx="2590800" cy="707886"/>
          </a:xfrm>
          <a:prstGeom prst="rect">
            <a:avLst/>
          </a:prstGeom>
          <a:noFill/>
        </p:spPr>
        <p:txBody>
          <a:bodyPr wrap="square" rtlCol="0">
            <a:spAutoFit/>
          </a:bodyPr>
          <a:lstStyle/>
          <a:p>
            <a:r>
              <a:rPr lang="en-US" sz="4000" dirty="0" smtClean="0"/>
              <a:t>The End</a:t>
            </a:r>
            <a:endParaRPr lang="en-US" sz="4000" dirty="0"/>
          </a:p>
        </p:txBody>
      </p:sp>
      <p:sp>
        <p:nvSpPr>
          <p:cNvPr id="7" name="Slide Number Placeholder 6"/>
          <p:cNvSpPr>
            <a:spLocks noGrp="1"/>
          </p:cNvSpPr>
          <p:nvPr>
            <p:ph type="sldNum" sz="quarter" idx="12"/>
          </p:nvPr>
        </p:nvSpPr>
        <p:spPr/>
        <p:txBody>
          <a:bodyPr/>
          <a:lstStyle/>
          <a:p>
            <a:fld id="{AD4527BB-AF70-45DC-91B4-8592D654169B}" type="slidenum">
              <a:rPr lang="en-US" smtClean="0"/>
              <a:t>37</a:t>
            </a:fld>
            <a:endParaRPr lang="en-US"/>
          </a:p>
        </p:txBody>
      </p:sp>
    </p:spTree>
    <p:extLst>
      <p:ext uri="{BB962C8B-B14F-4D97-AF65-F5344CB8AC3E}">
        <p14:creationId xmlns:p14="http://schemas.microsoft.com/office/powerpoint/2010/main" val="2840031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346" y="596430"/>
            <a:ext cx="10774194" cy="954107"/>
          </a:xfrm>
          <a:prstGeom prst="rect">
            <a:avLst/>
          </a:prstGeom>
          <a:noFill/>
        </p:spPr>
        <p:txBody>
          <a:bodyPr wrap="square" rtlCol="0">
            <a:spAutoFit/>
          </a:bodyPr>
          <a:lstStyle/>
          <a:p>
            <a:pPr algn="ctr"/>
            <a:r>
              <a:rPr lang="en-US" sz="2800" dirty="0" smtClean="0"/>
              <a:t>Our goal is to accurately record, hear and sonically compare the acoustic properties of seats in halls such as these in Cologne.</a:t>
            </a:r>
            <a:endParaRPr lang="en-US" sz="2800" dirty="0"/>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092" t="22548" r="19789" b="29250"/>
          <a:stretch/>
        </p:blipFill>
        <p:spPr>
          <a:xfrm>
            <a:off x="734318" y="1825053"/>
            <a:ext cx="3273459" cy="2270562"/>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1206" t="23262" r="19752" b="17731"/>
          <a:stretch/>
        </p:blipFill>
        <p:spPr>
          <a:xfrm>
            <a:off x="4118852" y="1822774"/>
            <a:ext cx="3542296" cy="2270563"/>
          </a:xfrm>
          <a:prstGeom prst="rect">
            <a:avLst/>
          </a:prstGeom>
        </p:spPr>
      </p:pic>
      <p:sp>
        <p:nvSpPr>
          <p:cNvPr id="7" name="TextBox 6"/>
          <p:cNvSpPr txBox="1"/>
          <p:nvPr/>
        </p:nvSpPr>
        <p:spPr>
          <a:xfrm>
            <a:off x="709632" y="4243253"/>
            <a:ext cx="10413622" cy="400110"/>
          </a:xfrm>
          <a:prstGeom prst="rect">
            <a:avLst/>
          </a:prstGeom>
          <a:noFill/>
        </p:spPr>
        <p:txBody>
          <a:bodyPr wrap="square" rtlCol="0">
            <a:spAutoFit/>
          </a:bodyPr>
          <a:lstStyle/>
          <a:p>
            <a:r>
              <a:rPr lang="en-US" sz="2000" dirty="0" smtClean="0"/>
              <a:t>Row 28 seat 38   A bit muddy      Row 22 seat 38    Clear but not loud      Row 10 seat 6   Fantastic!  </a:t>
            </a:r>
            <a:endParaRPr lang="en-US" sz="2000" dirty="0"/>
          </a:p>
        </p:txBody>
      </p:sp>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841" t="17349" r="841" b="748"/>
          <a:stretch/>
        </p:blipFill>
        <p:spPr>
          <a:xfrm>
            <a:off x="7883297" y="1820496"/>
            <a:ext cx="3696348" cy="2270562"/>
          </a:xfrm>
          <a:prstGeom prst="rect">
            <a:avLst/>
          </a:prstGeom>
        </p:spPr>
      </p:pic>
      <p:sp>
        <p:nvSpPr>
          <p:cNvPr id="2" name="TextBox 1"/>
          <p:cNvSpPr txBox="1"/>
          <p:nvPr/>
        </p:nvSpPr>
        <p:spPr>
          <a:xfrm>
            <a:off x="749304" y="5124999"/>
            <a:ext cx="10642060" cy="830997"/>
          </a:xfrm>
          <a:prstGeom prst="rect">
            <a:avLst/>
          </a:prstGeom>
          <a:noFill/>
        </p:spPr>
        <p:txBody>
          <a:bodyPr wrap="square" rtlCol="0">
            <a:spAutoFit/>
          </a:bodyPr>
          <a:lstStyle/>
          <a:p>
            <a:pPr algn="ctr"/>
            <a:r>
              <a:rPr lang="en-US" sz="2400" dirty="0" smtClean="0">
                <a:solidFill>
                  <a:srgbClr val="C00000"/>
                </a:solidFill>
              </a:rPr>
              <a:t>Our binaural recordings from these seats play with startling realism for most people. There is a powerful perception of “being there”.  </a:t>
            </a:r>
            <a:endParaRPr lang="en-US" sz="2400" dirty="0">
              <a:solidFill>
                <a:srgbClr val="C00000"/>
              </a:solidFill>
            </a:endParaRPr>
          </a:p>
        </p:txBody>
      </p:sp>
      <p:pic>
        <p:nvPicPr>
          <p:cNvPr id="8" name="Goose_excerpt_n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49310" y="3278459"/>
            <a:ext cx="609600" cy="609600"/>
          </a:xfrm>
          <a:prstGeom prst="rect">
            <a:avLst/>
          </a:prstGeom>
        </p:spPr>
      </p:pic>
      <p:pic>
        <p:nvPicPr>
          <p:cNvPr id="10" name="voilin excerpt row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57823" y="3365881"/>
            <a:ext cx="609600" cy="609600"/>
          </a:xfrm>
          <a:prstGeom prst="rect">
            <a:avLst/>
          </a:prstGeom>
        </p:spPr>
      </p:pic>
      <p:pic>
        <p:nvPicPr>
          <p:cNvPr id="11" name="orchestra excerpt row 28">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398178" y="3481458"/>
            <a:ext cx="609600" cy="609600"/>
          </a:xfrm>
          <a:prstGeom prst="rect">
            <a:avLst/>
          </a:prstGeom>
        </p:spPr>
      </p:pic>
      <p:sp>
        <p:nvSpPr>
          <p:cNvPr id="3" name="Slide Number Placeholder 2"/>
          <p:cNvSpPr>
            <a:spLocks noGrp="1"/>
          </p:cNvSpPr>
          <p:nvPr>
            <p:ph type="sldNum" sz="quarter" idx="12"/>
          </p:nvPr>
        </p:nvSpPr>
        <p:spPr/>
        <p:txBody>
          <a:bodyPr/>
          <a:lstStyle/>
          <a:p>
            <a:fld id="{AD4527BB-AF70-45DC-91B4-8592D654169B}" type="slidenum">
              <a:rPr lang="en-US" smtClean="0"/>
              <a:t>4</a:t>
            </a:fld>
            <a:endParaRPr lang="en-US"/>
          </a:p>
        </p:txBody>
      </p:sp>
    </p:spTree>
    <p:extLst>
      <p:ext uri="{BB962C8B-B14F-4D97-AF65-F5344CB8AC3E}">
        <p14:creationId xmlns:p14="http://schemas.microsoft.com/office/powerpoint/2010/main" val="3241206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169"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6093"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measure for Proximity</a:t>
            </a:r>
            <a:endParaRPr lang="en-US" dirty="0"/>
          </a:p>
        </p:txBody>
      </p:sp>
      <p:sp>
        <p:nvSpPr>
          <p:cNvPr id="3" name="Content Placeholder 2"/>
          <p:cNvSpPr>
            <a:spLocks noGrp="1"/>
          </p:cNvSpPr>
          <p:nvPr>
            <p:ph idx="1"/>
          </p:nvPr>
        </p:nvSpPr>
        <p:spPr>
          <a:xfrm>
            <a:off x="766281" y="1837575"/>
            <a:ext cx="10515600" cy="3381697"/>
          </a:xfrm>
        </p:spPr>
        <p:txBody>
          <a:bodyPr/>
          <a:lstStyle/>
          <a:p>
            <a:r>
              <a:rPr lang="en-US" sz="2400" dirty="0">
                <a:solidFill>
                  <a:srgbClr val="C00000"/>
                </a:solidFill>
              </a:rPr>
              <a:t>We designed a mathematical measure called LOC  (for localization) that predicts from a binaural impulse response whether localization will possible or not. It works </a:t>
            </a:r>
            <a:r>
              <a:rPr lang="en-US" sz="2400" dirty="0" smtClean="0">
                <a:solidFill>
                  <a:srgbClr val="C00000"/>
                </a:solidFill>
              </a:rPr>
              <a:t>reasonably well</a:t>
            </a:r>
            <a:r>
              <a:rPr lang="en-US" sz="2400" dirty="0" smtClean="0">
                <a:solidFill>
                  <a:srgbClr val="C00000"/>
                </a:solidFill>
              </a:rPr>
              <a:t>.</a:t>
            </a:r>
            <a:endParaRPr lang="en-US" sz="2400" dirty="0">
              <a:solidFill>
                <a:srgbClr val="C00000"/>
              </a:solidFill>
            </a:endParaRPr>
          </a:p>
          <a:p>
            <a:pPr lvl="1"/>
            <a:r>
              <a:rPr lang="en-US" dirty="0"/>
              <a:t>Matlab and C code for calculating LOC are on my website</a:t>
            </a:r>
            <a:r>
              <a:rPr lang="en-US" sz="1800" dirty="0" smtClean="0"/>
              <a:t>.</a:t>
            </a:r>
          </a:p>
          <a:p>
            <a:pPr lvl="1"/>
            <a:endParaRPr lang="en-US" sz="1800" dirty="0"/>
          </a:p>
          <a:p>
            <a:r>
              <a:rPr lang="en-US" sz="2400" dirty="0">
                <a:solidFill>
                  <a:srgbClr val="C00000"/>
                </a:solidFill>
              </a:rPr>
              <a:t>We believe that reproducing binaural recordings accurately to any individual is a powerful method for </a:t>
            </a:r>
            <a:r>
              <a:rPr lang="en-US" sz="2400" dirty="0" smtClean="0">
                <a:solidFill>
                  <a:srgbClr val="C00000"/>
                </a:solidFill>
              </a:rPr>
              <a:t>studying proximity </a:t>
            </a:r>
            <a:r>
              <a:rPr lang="en-US" sz="2400" dirty="0">
                <a:solidFill>
                  <a:srgbClr val="C00000"/>
                </a:solidFill>
              </a:rPr>
              <a:t>and </a:t>
            </a:r>
            <a:r>
              <a:rPr lang="en-US" sz="2400" dirty="0" smtClean="0">
                <a:solidFill>
                  <a:srgbClr val="C00000"/>
                </a:solidFill>
              </a:rPr>
              <a:t>optimizing LOC.</a:t>
            </a:r>
          </a:p>
          <a:p>
            <a:endParaRPr lang="en-US" sz="2400" dirty="0">
              <a:solidFill>
                <a:srgbClr val="C00000"/>
              </a:solidFill>
            </a:endParaRPr>
          </a:p>
        </p:txBody>
      </p:sp>
      <p:sp>
        <p:nvSpPr>
          <p:cNvPr id="4" name="Slide Number Placeholder 3"/>
          <p:cNvSpPr>
            <a:spLocks noGrp="1"/>
          </p:cNvSpPr>
          <p:nvPr>
            <p:ph type="sldNum" sz="quarter" idx="12"/>
          </p:nvPr>
        </p:nvSpPr>
        <p:spPr/>
        <p:txBody>
          <a:bodyPr/>
          <a:lstStyle/>
          <a:p>
            <a:fld id="{AD4527BB-AF70-45DC-91B4-8592D654169B}" type="slidenum">
              <a:rPr lang="en-US" smtClean="0"/>
              <a:t>5</a:t>
            </a:fld>
            <a:endParaRPr lang="en-US"/>
          </a:p>
        </p:txBody>
      </p:sp>
    </p:spTree>
    <p:extLst>
      <p:ext uri="{BB962C8B-B14F-4D97-AF65-F5344CB8AC3E}">
        <p14:creationId xmlns:p14="http://schemas.microsoft.com/office/powerpoint/2010/main" val="574281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80" y="257629"/>
            <a:ext cx="10515600" cy="1006475"/>
          </a:xfrm>
        </p:spPr>
        <p:txBody>
          <a:bodyPr>
            <a:normAutofit/>
          </a:bodyPr>
          <a:lstStyle/>
          <a:p>
            <a:pPr algn="ctr"/>
            <a:r>
              <a:rPr lang="en-US" sz="2400" dirty="0" smtClean="0">
                <a:latin typeface="+mn-lt"/>
              </a:rPr>
              <a:t>LOC </a:t>
            </a:r>
            <a:r>
              <a:rPr lang="en-US" sz="2400" dirty="0" smtClean="0">
                <a:latin typeface="+mn-lt"/>
              </a:rPr>
              <a:t>predicts the LLD well from a small ensemble, but not necessarily in a small room with just 2 violins. </a:t>
            </a:r>
            <a:endParaRPr lang="en-US" sz="2400" dirty="0">
              <a:latin typeface="+mn-lt"/>
            </a:endParaRPr>
          </a:p>
        </p:txBody>
      </p:sp>
      <p:sp>
        <p:nvSpPr>
          <p:cNvPr id="3" name="Content Placeholder 2"/>
          <p:cNvSpPr>
            <a:spLocks noGrp="1"/>
          </p:cNvSpPr>
          <p:nvPr>
            <p:ph idx="1"/>
          </p:nvPr>
        </p:nvSpPr>
        <p:spPr>
          <a:xfrm>
            <a:off x="812665" y="1264104"/>
            <a:ext cx="10859381" cy="758658"/>
          </a:xfrm>
        </p:spPr>
        <p:txBody>
          <a:bodyPr>
            <a:normAutofit/>
          </a:bodyPr>
          <a:lstStyle/>
          <a:p>
            <a:r>
              <a:rPr lang="en-US" sz="2400" dirty="0" smtClean="0"/>
              <a:t>We did an experiment in a small </a:t>
            </a:r>
            <a:r>
              <a:rPr lang="en-US" sz="2400" dirty="0"/>
              <a:t>classroom at Rensselaer </a:t>
            </a:r>
            <a:r>
              <a:rPr lang="en-US" sz="2400" dirty="0" smtClean="0"/>
              <a:t>University (RPI), using the violin 1 and 2 tracks from Lokki’s anechoic recordings.</a:t>
            </a:r>
            <a:endParaRPr lang="en-US" dirty="0">
              <a:solidFill>
                <a:srgbClr val="C00000"/>
              </a:solidFill>
            </a:endParaRPr>
          </a:p>
        </p:txBody>
      </p:sp>
      <p:pic>
        <p:nvPicPr>
          <p:cNvPr id="2050" name="Picture 2" descr="LLD measure at RPI"/>
          <p:cNvPicPr>
            <a:picLocks noChangeAspect="1" noChangeArrowheads="1"/>
          </p:cNvPicPr>
          <p:nvPr/>
        </p:nvPicPr>
        <p:blipFill>
          <a:blip r:embed="rId2" cstate="print">
            <a:extLst>
              <a:ext uri="{28A0092B-C50C-407E-A947-70E740481C1C}">
                <a14:useLocalDpi xmlns:a14="http://schemas.microsoft.com/office/drawing/2010/main" val="0"/>
              </a:ext>
            </a:extLst>
          </a:blip>
          <a:srcRect l="25629" t="22209" r="12646" b="24820"/>
          <a:stretch>
            <a:fillRect/>
          </a:stretch>
        </p:blipFill>
        <p:spPr bwMode="auto">
          <a:xfrm>
            <a:off x="995514" y="2734450"/>
            <a:ext cx="5063066" cy="325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73625" y="2062219"/>
            <a:ext cx="5205350" cy="4370427"/>
          </a:xfrm>
          <a:prstGeom prst="rect">
            <a:avLst/>
          </a:prstGeom>
          <a:noFill/>
        </p:spPr>
        <p:txBody>
          <a:bodyPr wrap="square" rtlCol="0">
            <a:spAutoFit/>
          </a:bodyPr>
          <a:lstStyle/>
          <a:p>
            <a:r>
              <a:rPr lang="en-US" sz="2000" dirty="0" smtClean="0"/>
              <a:t>Each listener dropped a pencil at the point where localization was lost. They agreed on where localization failed.</a:t>
            </a:r>
          </a:p>
          <a:p>
            <a:endParaRPr lang="en-US" sz="2000" dirty="0"/>
          </a:p>
          <a:p>
            <a:r>
              <a:rPr lang="en-US" sz="2000" dirty="0"/>
              <a:t>The LLD found by the listeners was several feet in front of the LLD predicted by LOC</a:t>
            </a:r>
            <a:r>
              <a:rPr lang="en-US" sz="2000" dirty="0" smtClean="0"/>
              <a:t>.</a:t>
            </a:r>
          </a:p>
          <a:p>
            <a:endParaRPr lang="en-US" sz="2000" dirty="0" smtClean="0"/>
          </a:p>
          <a:p>
            <a:r>
              <a:rPr lang="en-US" sz="2000" dirty="0" smtClean="0"/>
              <a:t>By experimenting with binaural recordings we found that violins are more difficult to localize than speech or woodwinds. </a:t>
            </a:r>
          </a:p>
          <a:p>
            <a:endParaRPr lang="en-US" sz="2000" dirty="0"/>
          </a:p>
          <a:p>
            <a:r>
              <a:rPr lang="en-US" sz="2000" dirty="0" smtClean="0"/>
              <a:t>Using these </a:t>
            </a:r>
            <a:r>
              <a:rPr lang="en-US" sz="2000" dirty="0" smtClean="0"/>
              <a:t>experiments </a:t>
            </a:r>
            <a:r>
              <a:rPr lang="en-US" sz="2000" dirty="0" smtClean="0"/>
              <a:t>we made improvements to the </a:t>
            </a:r>
            <a:r>
              <a:rPr lang="en-US" sz="2000" dirty="0" smtClean="0"/>
              <a:t>code </a:t>
            </a:r>
            <a:r>
              <a:rPr lang="en-US" sz="2000" dirty="0"/>
              <a:t>for calculating </a:t>
            </a:r>
            <a:r>
              <a:rPr lang="en-US" sz="2000" dirty="0" smtClean="0"/>
              <a:t>LOC.</a:t>
            </a:r>
            <a:endParaRPr lang="en-US" sz="2400" dirty="0"/>
          </a:p>
          <a:p>
            <a:endParaRPr lang="en-US" dirty="0"/>
          </a:p>
        </p:txBody>
      </p:sp>
      <p:sp>
        <p:nvSpPr>
          <p:cNvPr id="5" name="Slide Number Placeholder 4"/>
          <p:cNvSpPr>
            <a:spLocks noGrp="1"/>
          </p:cNvSpPr>
          <p:nvPr>
            <p:ph type="sldNum" sz="quarter" idx="12"/>
          </p:nvPr>
        </p:nvSpPr>
        <p:spPr/>
        <p:txBody>
          <a:bodyPr/>
          <a:lstStyle/>
          <a:p>
            <a:fld id="{AD4527BB-AF70-45DC-91B4-8592D654169B}" type="slidenum">
              <a:rPr lang="en-US" smtClean="0"/>
              <a:t>6</a:t>
            </a:fld>
            <a:endParaRPr lang="en-US"/>
          </a:p>
        </p:txBody>
      </p:sp>
    </p:spTree>
    <p:extLst>
      <p:ext uri="{BB962C8B-B14F-4D97-AF65-F5344CB8AC3E}">
        <p14:creationId xmlns:p14="http://schemas.microsoft.com/office/powerpoint/2010/main" val="3118437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8145"/>
            <a:ext cx="10515600" cy="919145"/>
          </a:xfrm>
        </p:spPr>
        <p:txBody>
          <a:bodyPr>
            <a:normAutofit/>
          </a:bodyPr>
          <a:lstStyle/>
          <a:p>
            <a:pPr algn="ctr"/>
            <a:r>
              <a:rPr lang="en-US" sz="3200" dirty="0" smtClean="0"/>
              <a:t>There are </a:t>
            </a:r>
            <a:r>
              <a:rPr lang="en-US" sz="3200" i="1" dirty="0" smtClean="0"/>
              <a:t>two</a:t>
            </a:r>
            <a:r>
              <a:rPr lang="en-US" sz="3200" dirty="0" smtClean="0"/>
              <a:t> major over-simplifications in hearing research</a:t>
            </a:r>
            <a:endParaRPr lang="en-US" sz="3200" dirty="0"/>
          </a:p>
        </p:txBody>
      </p:sp>
      <p:sp>
        <p:nvSpPr>
          <p:cNvPr id="4" name="Slide Number Placeholder 3"/>
          <p:cNvSpPr>
            <a:spLocks noGrp="1"/>
          </p:cNvSpPr>
          <p:nvPr>
            <p:ph type="sldNum" sz="quarter" idx="12"/>
          </p:nvPr>
        </p:nvSpPr>
        <p:spPr/>
        <p:txBody>
          <a:bodyPr/>
          <a:lstStyle/>
          <a:p>
            <a:fld id="{AD4527BB-AF70-45DC-91B4-8592D654169B}" type="slidenum">
              <a:rPr lang="en-US" smtClean="0"/>
              <a:t>7</a:t>
            </a:fld>
            <a:endParaRPr lang="en-US"/>
          </a:p>
        </p:txBody>
      </p:sp>
      <p:sp>
        <p:nvSpPr>
          <p:cNvPr id="5" name="TextBox 4"/>
          <p:cNvSpPr txBox="1"/>
          <p:nvPr/>
        </p:nvSpPr>
        <p:spPr>
          <a:xfrm>
            <a:off x="503434" y="1177290"/>
            <a:ext cx="11394041" cy="5539978"/>
          </a:xfrm>
          <a:prstGeom prst="rect">
            <a:avLst/>
          </a:prstGeom>
          <a:noFill/>
        </p:spPr>
        <p:txBody>
          <a:bodyPr wrap="square" rtlCol="0">
            <a:spAutoFit/>
          </a:bodyPr>
          <a:lstStyle/>
          <a:p>
            <a:r>
              <a:rPr lang="en-US" sz="2000" dirty="0" smtClean="0">
                <a:solidFill>
                  <a:srgbClr val="C00000"/>
                </a:solidFill>
              </a:rPr>
              <a:t>First: </a:t>
            </a:r>
            <a:r>
              <a:rPr lang="en-US" sz="2000" dirty="0">
                <a:solidFill>
                  <a:srgbClr val="C00000"/>
                </a:solidFill>
              </a:rPr>
              <a:t>Stream separation by pitch is essential for the perception of </a:t>
            </a:r>
            <a:r>
              <a:rPr lang="en-US" sz="2000" dirty="0" smtClean="0">
                <a:solidFill>
                  <a:srgbClr val="C00000"/>
                </a:solidFill>
              </a:rPr>
              <a:t>Proximity, and is only recently being studied.  </a:t>
            </a:r>
            <a:endParaRPr lang="en-US" sz="2000" dirty="0">
              <a:solidFill>
                <a:srgbClr val="C00000"/>
              </a:solidFill>
            </a:endParaRPr>
          </a:p>
          <a:p>
            <a:endParaRPr lang="en-US" dirty="0" smtClean="0"/>
          </a:p>
          <a:p>
            <a:r>
              <a:rPr lang="en-US" dirty="0" smtClean="0"/>
              <a:t>The process by which allows us to separate sound streams from each other and from noise is extremely effective. When someone behind us quietly mentions our name our attention is immediately drawn to that person. In a good seat in a hall we can individually localize and follow particular instruments. </a:t>
            </a:r>
            <a:endParaRPr lang="en-US" dirty="0"/>
          </a:p>
          <a:p>
            <a:endParaRPr lang="en-US" dirty="0"/>
          </a:p>
          <a:p>
            <a:r>
              <a:rPr lang="en-US" sz="2000" dirty="0" smtClean="0">
                <a:solidFill>
                  <a:srgbClr val="C00000"/>
                </a:solidFill>
              </a:rPr>
              <a:t>Second: Localizing sources in three dimensions by sound alone has </a:t>
            </a:r>
            <a:r>
              <a:rPr lang="en-US" sz="2000" dirty="0">
                <a:solidFill>
                  <a:srgbClr val="C00000"/>
                </a:solidFill>
              </a:rPr>
              <a:t>also </a:t>
            </a:r>
            <a:r>
              <a:rPr lang="en-US" sz="2000" dirty="0" smtClean="0">
                <a:solidFill>
                  <a:srgbClr val="C00000"/>
                </a:solidFill>
              </a:rPr>
              <a:t>been neglected.</a:t>
            </a:r>
          </a:p>
          <a:p>
            <a:r>
              <a:rPr lang="en-US" dirty="0" smtClean="0"/>
              <a:t>We </a:t>
            </a:r>
            <a:r>
              <a:rPr lang="en-US" dirty="0"/>
              <a:t>perceive sounds from people, birds, and animals where we see them in three-dimensional space, and the timbre of each source as independent of its position in space. </a:t>
            </a:r>
            <a:endParaRPr lang="en-US" dirty="0" smtClean="0"/>
          </a:p>
          <a:p>
            <a:endParaRPr lang="en-US" dirty="0" smtClean="0"/>
          </a:p>
          <a:p>
            <a:r>
              <a:rPr lang="en-US" dirty="0" smtClean="0"/>
              <a:t>We believe the only explanation for these abilities is that over our lifetime our brains build a data bank that uses the spectra from both ears to instantly identify the direction of sound sources in three dimensional space, and then remove the spectral changes that allowed the localization to be determined. </a:t>
            </a:r>
          </a:p>
          <a:p>
            <a:endParaRPr lang="en-US" sz="2000" dirty="0">
              <a:solidFill>
                <a:srgbClr val="C00000"/>
              </a:solidFill>
            </a:endParaRPr>
          </a:p>
          <a:p>
            <a:r>
              <a:rPr lang="en-US" sz="2000" dirty="0" smtClean="0">
                <a:solidFill>
                  <a:srgbClr val="C00000"/>
                </a:solidFill>
              </a:rPr>
              <a:t>But the spectra at our eardrums are highly individual! Putting headphones on our ears alters the ear canal resonances, and our learned data bank no longer works.</a:t>
            </a:r>
          </a:p>
          <a:p>
            <a:endParaRPr lang="en-US" dirty="0"/>
          </a:p>
          <a:p>
            <a:endParaRPr lang="en-US" dirty="0"/>
          </a:p>
        </p:txBody>
      </p:sp>
    </p:spTree>
    <p:extLst>
      <p:ext uri="{BB962C8B-B14F-4D97-AF65-F5344CB8AC3E}">
        <p14:creationId xmlns:p14="http://schemas.microsoft.com/office/powerpoint/2010/main" val="831988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839"/>
            <a:ext cx="10515600" cy="1047964"/>
          </a:xfrm>
        </p:spPr>
        <p:txBody>
          <a:bodyPr>
            <a:normAutofit/>
          </a:bodyPr>
          <a:lstStyle/>
          <a:p>
            <a:pPr algn="ctr"/>
            <a:r>
              <a:rPr lang="en-US" sz="3600" dirty="0"/>
              <a:t>This talk will be about optimizing headphones</a:t>
            </a:r>
            <a:r>
              <a:rPr lang="en-US" sz="3600" dirty="0" smtClean="0">
                <a:latin typeface="+mn-lt"/>
              </a:rPr>
              <a:t> </a:t>
            </a:r>
            <a:endParaRPr lang="en-US" sz="3600" dirty="0">
              <a:latin typeface="+mn-lt"/>
            </a:endParaRPr>
          </a:p>
        </p:txBody>
      </p:sp>
      <p:sp>
        <p:nvSpPr>
          <p:cNvPr id="3" name="Content Placeholder 2"/>
          <p:cNvSpPr>
            <a:spLocks noGrp="1"/>
          </p:cNvSpPr>
          <p:nvPr>
            <p:ph idx="1"/>
          </p:nvPr>
        </p:nvSpPr>
        <p:spPr>
          <a:xfrm>
            <a:off x="492995" y="1325562"/>
            <a:ext cx="11206009" cy="4674545"/>
          </a:xfrm>
        </p:spPr>
        <p:txBody>
          <a:bodyPr>
            <a:normAutofit/>
          </a:bodyPr>
          <a:lstStyle/>
          <a:p>
            <a:r>
              <a:rPr lang="en-US" sz="2400" dirty="0" smtClean="0"/>
              <a:t>Headphones </a:t>
            </a:r>
            <a:r>
              <a:rPr lang="en-US" sz="2400" dirty="0" smtClean="0"/>
              <a:t>work fine for most purposes. </a:t>
            </a:r>
          </a:p>
          <a:p>
            <a:pPr lvl="1"/>
            <a:r>
              <a:rPr lang="en-US" sz="2000" dirty="0" smtClean="0">
                <a:solidFill>
                  <a:srgbClr val="C00000"/>
                </a:solidFill>
              </a:rPr>
              <a:t>But </a:t>
            </a:r>
            <a:r>
              <a:rPr lang="en-US" sz="2000" dirty="0" smtClean="0">
                <a:solidFill>
                  <a:srgbClr val="C00000"/>
                </a:solidFill>
              </a:rPr>
              <a:t>I foun</a:t>
            </a:r>
            <a:r>
              <a:rPr lang="en-US" sz="2000" dirty="0" smtClean="0">
                <a:solidFill>
                  <a:srgbClr val="C00000"/>
                </a:solidFill>
              </a:rPr>
              <a:t>d that </a:t>
            </a:r>
            <a:r>
              <a:rPr lang="en-US" sz="2000" dirty="0" smtClean="0">
                <a:solidFill>
                  <a:srgbClr val="C00000"/>
                </a:solidFill>
              </a:rPr>
              <a:t>when </a:t>
            </a:r>
            <a:r>
              <a:rPr lang="en-US" sz="2000" dirty="0" smtClean="0">
                <a:solidFill>
                  <a:srgbClr val="C00000"/>
                </a:solidFill>
              </a:rPr>
              <a:t>you </a:t>
            </a:r>
            <a:r>
              <a:rPr lang="en-US" sz="2000" dirty="0" smtClean="0">
                <a:solidFill>
                  <a:srgbClr val="C00000"/>
                </a:solidFill>
              </a:rPr>
              <a:t>match </a:t>
            </a:r>
            <a:r>
              <a:rPr lang="en-US" sz="2000" dirty="0" smtClean="0">
                <a:solidFill>
                  <a:srgbClr val="C00000"/>
                </a:solidFill>
              </a:rPr>
              <a:t>them to an individual’s particular </a:t>
            </a:r>
            <a:r>
              <a:rPr lang="en-US" sz="2000" dirty="0" smtClean="0">
                <a:solidFill>
                  <a:srgbClr val="C00000"/>
                </a:solidFill>
              </a:rPr>
              <a:t>hearing resonances the </a:t>
            </a:r>
            <a:r>
              <a:rPr lang="en-US" sz="2000" dirty="0" smtClean="0">
                <a:solidFill>
                  <a:srgbClr val="C00000"/>
                </a:solidFill>
              </a:rPr>
              <a:t>result can be startlingly beautiful</a:t>
            </a:r>
            <a:r>
              <a:rPr lang="en-US" sz="2000" dirty="0" smtClean="0">
                <a:solidFill>
                  <a:srgbClr val="C00000"/>
                </a:solidFill>
              </a:rPr>
              <a:t>.</a:t>
            </a:r>
          </a:p>
          <a:p>
            <a:pPr lvl="1"/>
            <a:r>
              <a:rPr lang="en-US" sz="2000" dirty="0" smtClean="0">
                <a:solidFill>
                  <a:srgbClr val="C00000"/>
                </a:solidFill>
              </a:rPr>
              <a:t> </a:t>
            </a:r>
            <a:endParaRPr lang="en-US" sz="2000" dirty="0" smtClean="0">
              <a:solidFill>
                <a:srgbClr val="C00000"/>
              </a:solidFill>
            </a:endParaRPr>
          </a:p>
          <a:p>
            <a:r>
              <a:rPr lang="en-US" sz="2000" dirty="0" smtClean="0"/>
              <a:t>In 2007 I used probe microphones to </a:t>
            </a:r>
            <a:r>
              <a:rPr lang="en-US" sz="2000" dirty="0" smtClean="0"/>
              <a:t>record </a:t>
            </a:r>
            <a:r>
              <a:rPr lang="en-US" sz="2000" dirty="0" smtClean="0"/>
              <a:t>a concert </a:t>
            </a:r>
            <a:r>
              <a:rPr lang="en-US" sz="2000" dirty="0" smtClean="0"/>
              <a:t>in the Vienna </a:t>
            </a:r>
            <a:r>
              <a:rPr lang="en-US" sz="2000" dirty="0" smtClean="0"/>
              <a:t>Musikverreinsal from my eardrums. I played it back </a:t>
            </a:r>
            <a:r>
              <a:rPr lang="en-US" sz="2000" dirty="0" smtClean="0"/>
              <a:t>with </a:t>
            </a:r>
            <a:r>
              <a:rPr lang="en-US" sz="2000" dirty="0" smtClean="0"/>
              <a:t>headphones equalized at my eardrums with the same probes. </a:t>
            </a:r>
          </a:p>
          <a:p>
            <a:pPr lvl="1"/>
            <a:r>
              <a:rPr lang="en-US" sz="2000" dirty="0" smtClean="0">
                <a:solidFill>
                  <a:srgbClr val="C00000"/>
                </a:solidFill>
              </a:rPr>
              <a:t>The </a:t>
            </a:r>
            <a:r>
              <a:rPr lang="en-US" sz="2000" dirty="0">
                <a:solidFill>
                  <a:srgbClr val="C00000"/>
                </a:solidFill>
              </a:rPr>
              <a:t>sound was </a:t>
            </a:r>
            <a:r>
              <a:rPr lang="en-US" sz="2000" dirty="0" smtClean="0">
                <a:solidFill>
                  <a:srgbClr val="C00000"/>
                </a:solidFill>
              </a:rPr>
              <a:t>stunning, </a:t>
            </a:r>
            <a:r>
              <a:rPr lang="en-US" sz="2000" dirty="0" smtClean="0">
                <a:solidFill>
                  <a:srgbClr val="C00000"/>
                </a:solidFill>
              </a:rPr>
              <a:t>better </a:t>
            </a:r>
            <a:r>
              <a:rPr lang="en-US" sz="2000" dirty="0">
                <a:solidFill>
                  <a:srgbClr val="C00000"/>
                </a:solidFill>
              </a:rPr>
              <a:t>than any recording I had </a:t>
            </a:r>
            <a:r>
              <a:rPr lang="en-US" sz="2000" dirty="0" smtClean="0">
                <a:solidFill>
                  <a:srgbClr val="C00000"/>
                </a:solidFill>
              </a:rPr>
              <a:t>ever made. </a:t>
            </a:r>
            <a:endParaRPr lang="en-US" sz="2000" dirty="0"/>
          </a:p>
          <a:p>
            <a:r>
              <a:rPr lang="en-US" sz="2000" dirty="0" smtClean="0"/>
              <a:t>But not in every seat. A little farther back the sound was mush.</a:t>
            </a:r>
          </a:p>
          <a:p>
            <a:endParaRPr lang="en-US" dirty="0" smtClean="0"/>
          </a:p>
          <a:p>
            <a:r>
              <a:rPr lang="en-US" dirty="0" smtClean="0">
                <a:solidFill>
                  <a:srgbClr val="C00000"/>
                </a:solidFill>
              </a:rPr>
              <a:t>Why did the sound suddenly lose </a:t>
            </a:r>
            <a:r>
              <a:rPr lang="en-US" dirty="0" smtClean="0">
                <a:solidFill>
                  <a:srgbClr val="C00000"/>
                </a:solidFill>
              </a:rPr>
              <a:t>Proximity? </a:t>
            </a:r>
            <a:r>
              <a:rPr lang="en-US" dirty="0" smtClean="0">
                <a:solidFill>
                  <a:srgbClr val="C00000"/>
                </a:solidFill>
              </a:rPr>
              <a:t>Binaural </a:t>
            </a:r>
            <a:r>
              <a:rPr lang="en-US" dirty="0">
                <a:solidFill>
                  <a:srgbClr val="C00000"/>
                </a:solidFill>
              </a:rPr>
              <a:t>recording, when properly done, can help us find out</a:t>
            </a:r>
            <a:r>
              <a:rPr lang="en-US" dirty="0" smtClean="0">
                <a:solidFill>
                  <a:srgbClr val="C00000"/>
                </a:solidFill>
              </a:rPr>
              <a:t>.</a:t>
            </a:r>
          </a:p>
          <a:p>
            <a:endParaRPr lang="en-US" sz="2000" dirty="0"/>
          </a:p>
        </p:txBody>
      </p:sp>
      <p:sp>
        <p:nvSpPr>
          <p:cNvPr id="4" name="Slide Number Placeholder 3"/>
          <p:cNvSpPr>
            <a:spLocks noGrp="1"/>
          </p:cNvSpPr>
          <p:nvPr>
            <p:ph type="sldNum" sz="quarter" idx="12"/>
          </p:nvPr>
        </p:nvSpPr>
        <p:spPr/>
        <p:txBody>
          <a:bodyPr/>
          <a:lstStyle/>
          <a:p>
            <a:fld id="{AD4527BB-AF70-45DC-91B4-8592D654169B}" type="slidenum">
              <a:rPr lang="en-US" smtClean="0"/>
              <a:t>8</a:t>
            </a:fld>
            <a:endParaRPr lang="en-US"/>
          </a:p>
        </p:txBody>
      </p:sp>
    </p:spTree>
    <p:extLst>
      <p:ext uri="{BB962C8B-B14F-4D97-AF65-F5344CB8AC3E}">
        <p14:creationId xmlns:p14="http://schemas.microsoft.com/office/powerpoint/2010/main" val="2766732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015"/>
            <a:ext cx="10515600" cy="983845"/>
          </a:xfrm>
        </p:spPr>
        <p:txBody>
          <a:bodyPr>
            <a:noAutofit/>
          </a:bodyPr>
          <a:lstStyle/>
          <a:p>
            <a:pPr algn="ctr"/>
            <a:r>
              <a:rPr lang="en-US" sz="2800" dirty="0" smtClean="0">
                <a:latin typeface="+mn-lt"/>
              </a:rPr>
              <a:t>Binaural recordings allow us to test acoustic measures, but if we wish to hear them accurately we must account for ear canal resonances!</a:t>
            </a:r>
            <a:endParaRPr lang="en-US" sz="2800" dirty="0">
              <a:latin typeface="+mn-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75" t="3121" r="14414" b="6950"/>
          <a:stretch/>
        </p:blipFill>
        <p:spPr>
          <a:xfrm>
            <a:off x="126742" y="1189860"/>
            <a:ext cx="6341076" cy="4527532"/>
          </a:xfrm>
          <a:prstGeom prst="rect">
            <a:avLst/>
          </a:prstGeom>
        </p:spPr>
      </p:pic>
      <p:sp>
        <p:nvSpPr>
          <p:cNvPr id="7" name="TextBox 6"/>
          <p:cNvSpPr txBox="1"/>
          <p:nvPr/>
        </p:nvSpPr>
        <p:spPr>
          <a:xfrm>
            <a:off x="6467818" y="1311565"/>
            <a:ext cx="5366090" cy="5078313"/>
          </a:xfrm>
          <a:prstGeom prst="rect">
            <a:avLst/>
          </a:prstGeom>
          <a:noFill/>
        </p:spPr>
        <p:txBody>
          <a:bodyPr wrap="square" rtlCol="0">
            <a:spAutoFit/>
          </a:bodyPr>
          <a:lstStyle/>
          <a:p>
            <a:r>
              <a:rPr lang="en-US" sz="2000" dirty="0" smtClean="0"/>
              <a:t>Almost all studies of binaural hearing measure both head related transfer functions (HRTFs) and headphone equalization at the </a:t>
            </a:r>
            <a:r>
              <a:rPr lang="en-US" sz="2000" dirty="0"/>
              <a:t>entrance to the ear canal</a:t>
            </a:r>
            <a:r>
              <a:rPr lang="en-US" sz="2000" dirty="0" smtClean="0"/>
              <a:t>. But that is not the sound we hear.</a:t>
            </a:r>
          </a:p>
          <a:p>
            <a:endParaRPr lang="en-US" dirty="0" smtClean="0"/>
          </a:p>
          <a:p>
            <a:r>
              <a:rPr lang="en-US" sz="2000" dirty="0">
                <a:solidFill>
                  <a:srgbClr val="C00000"/>
                </a:solidFill>
              </a:rPr>
              <a:t>Frontal localization and perceived timbre depends on the spectrum </a:t>
            </a:r>
            <a:r>
              <a:rPr lang="en-US" sz="2000" i="1" dirty="0" smtClean="0">
                <a:solidFill>
                  <a:srgbClr val="C00000"/>
                </a:solidFill>
              </a:rPr>
              <a:t>at </a:t>
            </a:r>
            <a:r>
              <a:rPr lang="en-US" sz="2000" i="1" dirty="0">
                <a:solidFill>
                  <a:srgbClr val="C00000"/>
                </a:solidFill>
              </a:rPr>
              <a:t>the eardrum</a:t>
            </a:r>
            <a:r>
              <a:rPr lang="en-US" sz="2000" dirty="0">
                <a:solidFill>
                  <a:srgbClr val="C00000"/>
                </a:solidFill>
              </a:rPr>
              <a:t>, not at the ear canal entrance</a:t>
            </a:r>
            <a:r>
              <a:rPr lang="en-US" sz="2000" dirty="0" smtClean="0">
                <a:solidFill>
                  <a:srgbClr val="C00000"/>
                </a:solidFill>
              </a:rPr>
              <a:t>!</a:t>
            </a:r>
          </a:p>
          <a:p>
            <a:endParaRPr lang="en-US" dirty="0"/>
          </a:p>
          <a:p>
            <a:r>
              <a:rPr lang="en-US" dirty="0" smtClean="0"/>
              <a:t>Hammershøi measured the sound transmission </a:t>
            </a:r>
            <a:r>
              <a:rPr lang="en-US" i="1" dirty="0" smtClean="0"/>
              <a:t>from the entrance of the ear canal to the eardrum</a:t>
            </a:r>
            <a:r>
              <a:rPr lang="en-US" i="1" dirty="0" smtClean="0">
                <a:solidFill>
                  <a:srgbClr val="C00000"/>
                </a:solidFill>
              </a:rPr>
              <a:t> </a:t>
            </a:r>
            <a:r>
              <a:rPr lang="en-US" dirty="0" smtClean="0"/>
              <a:t>for three sound directions and 12 subjects.</a:t>
            </a:r>
          </a:p>
          <a:p>
            <a:r>
              <a:rPr lang="en-US" dirty="0" smtClean="0"/>
              <a:t> </a:t>
            </a:r>
          </a:p>
          <a:p>
            <a:r>
              <a:rPr lang="en-US" sz="2000" dirty="0" smtClean="0">
                <a:solidFill>
                  <a:srgbClr val="C00000"/>
                </a:solidFill>
              </a:rPr>
              <a:t>The subjects differ from each other by more than +-10dB between </a:t>
            </a:r>
            <a:r>
              <a:rPr lang="en-US" sz="2000" dirty="0">
                <a:solidFill>
                  <a:srgbClr val="C00000"/>
                </a:solidFill>
              </a:rPr>
              <a:t>1000Hz an </a:t>
            </a:r>
            <a:r>
              <a:rPr lang="en-US" sz="2000" dirty="0" smtClean="0">
                <a:solidFill>
                  <a:srgbClr val="C00000"/>
                </a:solidFill>
              </a:rPr>
              <a:t>6000Hz. </a:t>
            </a:r>
            <a:endParaRPr lang="en-US" sz="2000" dirty="0">
              <a:solidFill>
                <a:srgbClr val="C00000"/>
              </a:solidFill>
            </a:endParaRPr>
          </a:p>
          <a:p>
            <a:endParaRPr lang="en-US" dirty="0" smtClean="0"/>
          </a:p>
          <a:p>
            <a:endParaRPr lang="en-US" dirty="0"/>
          </a:p>
        </p:txBody>
      </p:sp>
      <p:sp>
        <p:nvSpPr>
          <p:cNvPr id="3" name="TextBox 2"/>
          <p:cNvSpPr txBox="1"/>
          <p:nvPr/>
        </p:nvSpPr>
        <p:spPr>
          <a:xfrm>
            <a:off x="234856" y="5839097"/>
            <a:ext cx="11118944" cy="707886"/>
          </a:xfrm>
          <a:prstGeom prst="rect">
            <a:avLst/>
          </a:prstGeom>
          <a:noFill/>
        </p:spPr>
        <p:txBody>
          <a:bodyPr wrap="square" rtlCol="0">
            <a:spAutoFit/>
          </a:bodyPr>
          <a:lstStyle/>
          <a:p>
            <a:pPr algn="ctr"/>
            <a:r>
              <a:rPr lang="en-US" sz="2000" dirty="0">
                <a:solidFill>
                  <a:srgbClr val="C00000"/>
                </a:solidFill>
              </a:rPr>
              <a:t>If we wish to play sound with headphones that is perceived as natural or realistic to an individual we need to duplicate their </a:t>
            </a:r>
            <a:r>
              <a:rPr lang="en-US" sz="2000" i="1" dirty="0">
                <a:solidFill>
                  <a:srgbClr val="C00000"/>
                </a:solidFill>
              </a:rPr>
              <a:t>individual</a:t>
            </a:r>
            <a:r>
              <a:rPr lang="en-US" sz="2000" dirty="0">
                <a:solidFill>
                  <a:srgbClr val="C00000"/>
                </a:solidFill>
              </a:rPr>
              <a:t> resonances using a reference </a:t>
            </a:r>
            <a:r>
              <a:rPr lang="en-US" sz="2000" i="1" dirty="0">
                <a:solidFill>
                  <a:srgbClr val="C00000"/>
                </a:solidFill>
              </a:rPr>
              <a:t>outside the ear canal, Ideally from the front</a:t>
            </a:r>
            <a:r>
              <a:rPr lang="en-US" sz="2000" i="1" dirty="0" smtClean="0">
                <a:solidFill>
                  <a:srgbClr val="C00000"/>
                </a:solidFill>
              </a:rPr>
              <a:t>.</a:t>
            </a:r>
            <a:endParaRPr lang="en-US" sz="2000" i="1" dirty="0">
              <a:solidFill>
                <a:srgbClr val="C00000"/>
              </a:solidFill>
            </a:endParaRPr>
          </a:p>
        </p:txBody>
      </p:sp>
      <p:sp>
        <p:nvSpPr>
          <p:cNvPr id="5" name="Slide Number Placeholder 4"/>
          <p:cNvSpPr>
            <a:spLocks noGrp="1"/>
          </p:cNvSpPr>
          <p:nvPr>
            <p:ph type="sldNum" sz="quarter" idx="12"/>
          </p:nvPr>
        </p:nvSpPr>
        <p:spPr/>
        <p:txBody>
          <a:bodyPr/>
          <a:lstStyle/>
          <a:p>
            <a:fld id="{AD4527BB-AF70-45DC-91B4-8592D654169B}" type="slidenum">
              <a:rPr lang="en-US" smtClean="0"/>
              <a:t>9</a:t>
            </a:fld>
            <a:endParaRPr lang="en-US"/>
          </a:p>
        </p:txBody>
      </p:sp>
    </p:spTree>
    <p:extLst>
      <p:ext uri="{BB962C8B-B14F-4D97-AF65-F5344CB8AC3E}">
        <p14:creationId xmlns:p14="http://schemas.microsoft.com/office/powerpoint/2010/main" val="1464489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5886</TotalTime>
  <Words>3803</Words>
  <Application>Microsoft Office PowerPoint</Application>
  <PresentationFormat>Widescreen</PresentationFormat>
  <Paragraphs>285</Paragraphs>
  <Slides>37</Slides>
  <Notes>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Recent progress with  Headphones and Concert Hall Acoustics</vt:lpstr>
      <vt:lpstr>At the recent ISRA conference in Amsterdam Neil et. al. found “proximity” accounted for 85% of the variance of preference for concert hall sound.</vt:lpstr>
      <vt:lpstr>For Example: Barron and Marshall’s Classic Paper Spatial Impression and the effect of early reflections Journal of Sound and Vibration. (1981) 77(2), 211-232</vt:lpstr>
      <vt:lpstr>PowerPoint Presentation</vt:lpstr>
      <vt:lpstr>A measure for Proximity</vt:lpstr>
      <vt:lpstr>LOC predicts the LLD well from a small ensemble, but not necessarily in a small room with just 2 violins. </vt:lpstr>
      <vt:lpstr>There are two major over-simplifications in hearing research</vt:lpstr>
      <vt:lpstr>This talk will be about optimizing headphones </vt:lpstr>
      <vt:lpstr>Binaural recordings allow us to test acoustic measures, but if we wish to hear them accurately we must account for ear canal resonances!</vt:lpstr>
      <vt:lpstr>We have developed apps that use a simple listening test  to match the spectra at the eardrum from pair of headphones to the spectra at the eardrums from a frontal loudspeaker. </vt:lpstr>
      <vt:lpstr>The spectra at the eardrums are critical to sound localization</vt:lpstr>
      <vt:lpstr>When a sound is heard ITD, ILD, and the  spectral features are compared to stored  data. The best match predicts the sound direction.   We do not hear these spectral differences – the brain removes them once a direction is found.</vt:lpstr>
      <vt:lpstr>With headphones the spectra are very different. No directional match is found. We hear sound inside our head. </vt:lpstr>
      <vt:lpstr>If we move rapidly past a sound source we can hear the timbres that allow us to localize it. </vt:lpstr>
      <vt:lpstr>PowerPoint Presentation</vt:lpstr>
      <vt:lpstr>Researchers keep searching for universal headphone equalizations </vt:lpstr>
      <vt:lpstr>I made a probe from a length of wire insulation and an electret microphone. It was not comfortable, but it measured my eardrum spectrum accurately. Fortunately the DBX RTA1 became available.</vt:lpstr>
      <vt:lpstr>The spectrum at the ear canal entrance depends on the pinna and the concha, which alter the spectrum as a function of direction. But the spectrum is further modified by the ear canal resonances. </vt:lpstr>
      <vt:lpstr>The timbres my brain uses to detect azimuth and elevation are highly audible</vt:lpstr>
      <vt:lpstr>We can study the directional dependence of sources more easily if we use a parametric filter to make the frequency spectrum from the front as linear as possible.</vt:lpstr>
      <vt:lpstr>The author’s frontally equalized eardrum pressure as a function of angle in the horizontal plane. The peaks you see here are highly audible, and are important components of localization! </vt:lpstr>
      <vt:lpstr>The ear canal is like a clarinet, with one open end and one closed end. It resonates strongly at 3000Hz, but suppresses even harmonics. </vt:lpstr>
      <vt:lpstr>My individual notches are important for the localization and externalization of the sound image. </vt:lpstr>
      <vt:lpstr>Head Tracking</vt:lpstr>
      <vt:lpstr>People have heads and pinna of different sizes and shapes. Can a binaural recordings made for one person work for others?</vt:lpstr>
      <vt:lpstr>Making binaural recordings from my eardrums.</vt:lpstr>
      <vt:lpstr>Equalization of headphones with probe microphones</vt:lpstr>
      <vt:lpstr>Headphone equalization by listening for equal loudness.</vt:lpstr>
      <vt:lpstr>Equal loudness and headphone data from acoustics graduate students at Rensselaer University</vt:lpstr>
      <vt:lpstr>PowerPoint Presentation</vt:lpstr>
      <vt:lpstr>Our app uses a synch function to reduce interactions between bands, and writes graphs for all your data.</vt:lpstr>
      <vt:lpstr>The app has memory banks for five different headphones, and stores all data as editable .txt files.</vt:lpstr>
      <vt:lpstr>Your headphones can be played with the equalizer in the app, or with an external 1/3rd octave eq.</vt:lpstr>
      <vt:lpstr>The original Windows app can write an impulse response as a .wav file for any of the data in the equalizer. These can be plotted with Audition.</vt:lpstr>
      <vt:lpstr>Reproducing binaural recordings with crosstalk cancellation</vt:lpstr>
      <vt:lpstr>Crosstalk cancellation creates virtual headphones just outside the listener’s ears</vt:lpstr>
      <vt:lpstr>I hope you will some day have the opportunity to hear our individual headphone equalization and our crosstalk system.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Accurate reproduction of binaural recordings through individual headphone equalization and time domain crosstalk cancellation</dc:title>
  <dc:creator>david</dc:creator>
  <cp:lastModifiedBy>david</cp:lastModifiedBy>
  <cp:revision>313</cp:revision>
  <cp:lastPrinted>2020-10-13T18:30:29Z</cp:lastPrinted>
  <dcterms:created xsi:type="dcterms:W3CDTF">2019-08-26T21:39:34Z</dcterms:created>
  <dcterms:modified xsi:type="dcterms:W3CDTF">2020-10-15T12:25:10Z</dcterms:modified>
</cp:coreProperties>
</file>